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9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0.xml" ContentType="application/vnd.openxmlformats-officedocument.presentationml.notesSlide+xml"/>
  <Override PartName="/ppt/tags/tag47.xml" ContentType="application/vnd.openxmlformats-officedocument.presentationml.tags+xml"/>
  <Override PartName="/ppt/ink/inkAction1.xml" ContentType="application/vnd.ms-office.inkAction+xml"/>
  <Override PartName="/ppt/tags/tag48.xml" ContentType="application/vnd.openxmlformats-officedocument.presentationml.tags+xml"/>
  <Override PartName="/ppt/ink/inkAction2.xml" ContentType="application/vnd.ms-office.inkAction+xml"/>
  <Override PartName="/ppt/ink/inkAction3.xml" ContentType="application/vnd.ms-office.inkAction+xml"/>
  <Override PartName="/ppt/tags/tag49.xml" ContentType="application/vnd.openxmlformats-officedocument.presentationml.tags+xml"/>
  <Override PartName="/ppt/notesSlides/notesSlide21.xml" ContentType="application/vnd.openxmlformats-officedocument.presentationml.notesSlide+xml"/>
  <Override PartName="/ppt/ink/inkAction4.xml" ContentType="application/vnd.ms-office.inkAction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ink/inkAction5.xml" ContentType="application/vnd.ms-office.inkAction+xml"/>
  <Override PartName="/ppt/tags/tag52.xml" ContentType="application/vnd.openxmlformats-officedocument.presentationml.tags+xml"/>
  <Override PartName="/ppt/notesSlides/notesSlide22.xml" ContentType="application/vnd.openxmlformats-officedocument.presentationml.notesSlide+xml"/>
  <Override PartName="/ppt/ink/inkAction6.xml" ContentType="application/vnd.ms-office.inkAction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ink/inkAction7.xml" ContentType="application/vnd.ms-office.inkAction+xml"/>
  <Override PartName="/ppt/ink/inkAction8.xml" ContentType="application/vnd.ms-office.inkAction+xml"/>
  <Override PartName="/ppt/tags/tag55.xml" ContentType="application/vnd.openxmlformats-officedocument.presentationml.tags+xml"/>
  <Override PartName="/ppt/ink/inkAction9.xml" ContentType="application/vnd.ms-office.inkAction+xml"/>
  <Override PartName="/ppt/ink/inkAction10.xml" ContentType="application/vnd.ms-office.inkAction+xml"/>
  <Override PartName="/ppt/tags/tag56.xml" ContentType="application/vnd.openxmlformats-officedocument.presentationml.tags+xml"/>
  <Override PartName="/ppt/ink/inkAction11.xml" ContentType="application/vnd.ms-office.inkAction+xml"/>
  <Override PartName="/ppt/ink/inkAction12.xml" ContentType="application/vnd.ms-office.inkAction+xml"/>
  <Override PartName="/ppt/notesSlides/notesSlide23.xml" ContentType="application/vnd.openxmlformats-officedocument.presentationml.notesSlide+xml"/>
  <Override PartName="/ppt/ink/inkAction13.xml" ContentType="application/vnd.ms-office.inkAction+xml"/>
  <Override PartName="/ppt/tags/tag57.xml" ContentType="application/vnd.openxmlformats-officedocument.presentationml.tags+xml"/>
  <Override PartName="/ppt/ink/inkAction14.xml" ContentType="application/vnd.ms-office.inkAction+xml"/>
  <Override PartName="/ppt/tags/tag58.xml" ContentType="application/vnd.openxmlformats-officedocument.presentationml.tags+xml"/>
  <Override PartName="/ppt/ink/inkAction15.xml" ContentType="application/vnd.ms-office.inkAction+xml"/>
  <Override PartName="/ppt/tags/tag59.xml" ContentType="application/vnd.openxmlformats-officedocument.presentationml.tags+xml"/>
  <Override PartName="/ppt/notesSlides/notesSlide24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5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7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0"/>
  </p:notesMasterIdLst>
  <p:sldIdLst>
    <p:sldId id="1019" r:id="rId5"/>
    <p:sldId id="1020" r:id="rId6"/>
    <p:sldId id="1021" r:id="rId7"/>
    <p:sldId id="1002" r:id="rId8"/>
    <p:sldId id="1074" r:id="rId9"/>
    <p:sldId id="1023" r:id="rId10"/>
    <p:sldId id="1068" r:id="rId11"/>
    <p:sldId id="1497" r:id="rId12"/>
    <p:sldId id="1490" r:id="rId13"/>
    <p:sldId id="1024" r:id="rId14"/>
    <p:sldId id="1025" r:id="rId15"/>
    <p:sldId id="1026" r:id="rId16"/>
    <p:sldId id="1070" r:id="rId17"/>
    <p:sldId id="1028" r:id="rId18"/>
    <p:sldId id="1029" r:id="rId19"/>
    <p:sldId id="1480" r:id="rId20"/>
    <p:sldId id="1030" r:id="rId21"/>
    <p:sldId id="1031" r:id="rId22"/>
    <p:sldId id="1032" r:id="rId23"/>
    <p:sldId id="1033" r:id="rId24"/>
    <p:sldId id="1073" r:id="rId25"/>
    <p:sldId id="1495" r:id="rId26"/>
    <p:sldId id="1516" r:id="rId27"/>
    <p:sldId id="1517" r:id="rId28"/>
    <p:sldId id="1518" r:id="rId29"/>
    <p:sldId id="1520" r:id="rId30"/>
    <p:sldId id="1521" r:id="rId31"/>
    <p:sldId id="1522" r:id="rId32"/>
    <p:sldId id="1523" r:id="rId33"/>
    <p:sldId id="1524" r:id="rId34"/>
    <p:sldId id="263" r:id="rId35"/>
    <p:sldId id="1492" r:id="rId36"/>
    <p:sldId id="264" r:id="rId37"/>
    <p:sldId id="1525" r:id="rId38"/>
    <p:sldId id="1526" r:id="rId39"/>
    <p:sldId id="1527" r:id="rId40"/>
    <p:sldId id="1528" r:id="rId41"/>
    <p:sldId id="1529" r:id="rId42"/>
    <p:sldId id="1530" r:id="rId43"/>
    <p:sldId id="1531" r:id="rId44"/>
    <p:sldId id="1532" r:id="rId45"/>
    <p:sldId id="1533" r:id="rId46"/>
    <p:sldId id="1534" r:id="rId47"/>
    <p:sldId id="1535" r:id="rId48"/>
    <p:sldId id="1536" r:id="rId49"/>
    <p:sldId id="1537" r:id="rId50"/>
    <p:sldId id="1539" r:id="rId51"/>
    <p:sldId id="1540" r:id="rId52"/>
    <p:sldId id="1541" r:id="rId53"/>
    <p:sldId id="1544" r:id="rId54"/>
    <p:sldId id="1557" r:id="rId55"/>
    <p:sldId id="1558" r:id="rId56"/>
    <p:sldId id="1559" r:id="rId57"/>
    <p:sldId id="1560" r:id="rId58"/>
    <p:sldId id="1561" r:id="rId59"/>
    <p:sldId id="1562" r:id="rId60"/>
    <p:sldId id="1563" r:id="rId61"/>
    <p:sldId id="1564" r:id="rId62"/>
    <p:sldId id="1565" r:id="rId63"/>
    <p:sldId id="1566" r:id="rId64"/>
    <p:sldId id="1567" r:id="rId65"/>
    <p:sldId id="1568" r:id="rId66"/>
    <p:sldId id="1569" r:id="rId67"/>
    <p:sldId id="1570" r:id="rId68"/>
    <p:sldId id="1571" r:id="rId69"/>
    <p:sldId id="1572" r:id="rId70"/>
    <p:sldId id="1573" r:id="rId71"/>
    <p:sldId id="1574" r:id="rId72"/>
    <p:sldId id="1575" r:id="rId73"/>
    <p:sldId id="1576" r:id="rId74"/>
    <p:sldId id="1577" r:id="rId75"/>
    <p:sldId id="1578" r:id="rId76"/>
    <p:sldId id="1579" r:id="rId77"/>
    <p:sldId id="1580" r:id="rId78"/>
    <p:sldId id="1581" r:id="rId79"/>
    <p:sldId id="1582" r:id="rId80"/>
    <p:sldId id="1583" r:id="rId81"/>
    <p:sldId id="1584" r:id="rId82"/>
    <p:sldId id="1585" r:id="rId83"/>
    <p:sldId id="1586" r:id="rId84"/>
    <p:sldId id="1587" r:id="rId85"/>
    <p:sldId id="1588" r:id="rId86"/>
    <p:sldId id="1589" r:id="rId87"/>
    <p:sldId id="1590" r:id="rId88"/>
    <p:sldId id="1482" r:id="rId89"/>
    <p:sldId id="1484" r:id="rId90"/>
    <p:sldId id="1511" r:id="rId91"/>
    <p:sldId id="1509" r:id="rId92"/>
    <p:sldId id="1009" r:id="rId93"/>
    <p:sldId id="1010" r:id="rId94"/>
    <p:sldId id="332" r:id="rId95"/>
    <p:sldId id="1547" r:id="rId96"/>
    <p:sldId id="1546" r:id="rId97"/>
    <p:sldId id="1515" r:id="rId98"/>
    <p:sldId id="1015" r:id="rId99"/>
    <p:sldId id="1016" r:id="rId100"/>
    <p:sldId id="1486" r:id="rId101"/>
    <p:sldId id="1485" r:id="rId102"/>
    <p:sldId id="1487" r:id="rId103"/>
    <p:sldId id="1488" r:id="rId104"/>
    <p:sldId id="1508" r:id="rId105"/>
    <p:sldId id="1550" r:id="rId106"/>
    <p:sldId id="1071" r:id="rId107"/>
    <p:sldId id="1072" r:id="rId108"/>
    <p:sldId id="1551" r:id="rId109"/>
    <p:sldId id="340" r:id="rId110"/>
    <p:sldId id="341" r:id="rId111"/>
    <p:sldId id="342" r:id="rId112"/>
    <p:sldId id="1549" r:id="rId113"/>
    <p:sldId id="1554" r:id="rId114"/>
    <p:sldId id="1555" r:id="rId115"/>
    <p:sldId id="1556" r:id="rId116"/>
    <p:sldId id="1553" r:id="rId117"/>
    <p:sldId id="1006" r:id="rId118"/>
    <p:sldId id="1552" r:id="rId1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000">
    <iact:property name="dataType"/>
    <iact:actionData xml:id="d0">
      <inkml:trace xmlns:inkml="http://www.w3.org/2003/InkML" xml:id="stk0" contextRef="#ctx0" brushRef="#br0">7019 6300 392 0,'8'7'148'13,"-8"-7"-116"-13,4 3-8 0,-4-3 100 3,0 0-72 3,0 0 68 6,0 0-68-11,4 7 48 9,-4-7-56-3,0 7 24-7,0-7-40 5,0 7 8 5,0-4-20-2,4 1-24 2,0-1 0-8,0 1-32 7,-1-4 24-1,1 0 24-1,4-4-4 4,0 1 28-8,-4-1-20 9,0 1 24-8,0-1-24 3,-1 4-4 1,1-3-4-3,0 3-4 7,4 0 0-8,-4 3-28 6,4 1 16-5,-1-1 4 4,1 1 8-3,4 3-20 4,0-4 12-6,-1 1-4 14,5-4 4-18,-4 3 8 15,-1-3 0-11,1 4-12 9,0-4 8-11,-1 3 4 12,5 0 0-12,-8 1-20 13,3-4 12-13,1 3 4-2,0 1 4 10,3-1 8 5,1-3-4-14,3 0-4 4,1 0 4 5,3 4 4-3,-7-4-4-4,-1 3 24 7,5 1-16-4,-1-4 12 2,0 0-12-1,1 3-24 0,3-3 4 0,1 0 4 5,-1 0 4-9,0 0 16 13,1 0-8-9,-1 0 16 1,4 0-16-7,-3 0-12 13,-1-3 0-14,0 3 12 9,1-4-4 0,-1 4-4-4,0 0 4 6,5 0 4-7,-1 0-4 8,0 0-4-9,0 0 4 4,0 0-4 0,5 0 0 2,-5 0 8-1,0 0-4-1,0 0-4 6,4 0 4-11,-3 0-32 9,3 0 16-7,0 0 32 11,0 0-12-13,0 0 0 11,0-3-4-11,0 3-4 3,1-4 0 8,3 4 8-11,-4 0-4 9,0 0-4-7,0 4 4 8,0 3-16-8,4-4 8 2,-4 4 20 3,0-4-8-2,4 1-12 4,0-4 0-5,0 0 12 2,0-4-4-3,0 1-12 6,0 0 4-8,-3-1 28 11,3-3-12-13,-4 4-20 9,4-1 0 4,-4 1 12-9,0-1 0 2,0 4-20-3,0 0 8 7,0 0 12-8,-3 0 0 13,-1 0-28-14,4 0 12 16,0 0 4-15,0 0 8-3,-4 0 0 12,1 0 0-10,-1 0 0 10,0-3 0-10,4 3 8 15,-3-4-4-11,-1 4-28-5,0 0 12 10,0 4 4 2,1-4 8-13,-5 3 0 4,0 1 0 9,1 3 8-10,-1-4-4 16,0 4-4-17,1-3 4-2,-1 2-4 15,0-2 0-13,-3 3 0 12,3-4 0-13,0-3-12 11,1 0 8-4,-1 0 4 2,0-3 0-8,5 3-12 13,-1-7 8-9,4 3 4-2,0 1 0 0,4 3-28 9,0 0 16-12,0 0-12 6,0 0 12 3,-4 7-8-5,1 0 8 5,3 3 16-6,0-6 0 9,0 6-20-11,0-3 8 5,0 3-4 3,0-10 4 8,0 7 8-16,0-3 0-2,4-1 24 16,-1-3-12-14,1 0-12 10,4 0-4-11,-4 0-4 15,0 0 0-15,4-3 8 13,-4-1 0-12,-4 1 0 3,-4-1 0 6,-4 4 0 7,-7-7 0-17,-5 4 0-1,-3 3 0 12,-4-7 52-9,-5 7-28 10,1 0 0-10,0 0-16 2,4 0-40 4,-4 0 16 1,0 0-40-3,-4 0 36-2,0 0-20 5,0 0 24-6,4 0 8 14,-4 0 8-18,-4 0-44 5,4 0 24 7,0-3-48-5,0 3 40-2,0 0-136 10</inkml:trace>
    </iact:actionData>
  </iact:action>
  <iact:action type="add" startTime="21317">
    <iact:property name="dataType"/>
    <iact:actionData xml:id="d1">
      <inkml:trace xmlns:inkml="http://www.w3.org/2003/InkML" xml:id="stk1" contextRef="#ctx0" brushRef="#br0">18338 8582 456 0,'-12'0'168'3,"5"4"-128"-3,-5 3-16 2,0-7-72 4,1 3 20 3,-5-3 12 2,0 0 12-7,-3 0 124 8,0-3-64-7,3 3 76 8,0-7-76-11,-7 3 24 3,4-6-48 7,-5 3 24-9,1 4-28 8,0-4-16-7,-1 3-8 12,1 4 12-16,-4 0-8 2,-1 0 40 11,-3 0-24-8,4 11-4 9,-4-1-12-12,0 0 12 46,0 1-12-48,0 3 16 2,-1 3-16-2,5 7-12 0,-4 0 0 0,4 4 4 1,0 3 0 2,3-7 16 6,5 1-8-3,-1-1 48 8,9 0-28-13,3-3-16 10,4 3-4 51,4-3-20-60,4 3 8-2,4-3-4 0,3 6 0 0,5-2 0 0,3 6 0 0,1 3-20 0,7 4 16 0,0-3-4 27,8 3 8-25,-4 0 16-2,4 0-4 0,0 4-12 9,0-11 4 4,0 0 4-9,4-4 0 8,0 1 0-11,4-14 0 5,4 3 68 4,7-13-36-5,1-4 24 10,-1-4-36-11,1-6 8 7,3-11-16-10,0-7 12 12,5 1-16-10,-5-8 32 11,0-3-24-12,1-7 64 7,-9 4-44-1,-7-1 36-3,-4-6-40 9,-4-1 0-13,-4-3-20 11,-4 1-8-9,-7-1 0 12,-8-4-32-14,-5-2 16 4,-7-1-48 8,-4 0 32-10,-3 0-12 12,-9 7 24-14,-7-10-44 11,-12 7 32-10,-12 10-4 12,-7 3 20-13,-13 11-28 6,-10 10 24 9,-5 14-20-15,-11 18 20 14,-5 16-44-14,-3 18 32 12,4 21-92-12,7 17 68 13,9 4-468-8,14 6 284 6,13-17-64 1</inkml:trace>
    </iact:actionData>
  </iact:action>
  <iact:action type="add" startTime="32340">
    <iact:property name="dataType"/>
    <iact:actionData xml:id="d2">
      <inkml:trace xmlns:inkml="http://www.w3.org/2003/InkML" xml:id="stk2" contextRef="#ctx0" brushRef="#br0">14249 5394 488 0,'4'-4'180'1,"-4"4"-140"-1,7 0-12 2,-3 0-40 3,0 0 0 7,0-3 4 0,4-1 8-8,0-3 8-2,-1 0-4 10,1-3 16-1,0-4-12-8,0 0 16 2,-1 0-16 7,1 4 48-9,0-7-28 11,0 3 4-12,0 0-20 14,-4 4-24-13,-1 3 4 6,-3 0-68-7,0 3 44 11,-7 1-32-12,-1 3 40 15,0 3 36-16,-4 1-4 9,1-1 124 5,-1 1-76-12,0-1 4 12,5 4-36-14,-5-3 0 11,4 6-12-8,-4-3-68 2,5 3 28 10,-1 1-32-14,0-8 36 15,0 4 0-14,8-7 16-2,0 0 16 15,-7 0-4-14,7 0 60 13,0 0-36-14,0 0 8 14,0 0-24-13,0 0-24 6,0 0 4 1,3 0-4-3,1 0 4 5,4 0 0-4,8 0 0 4,3 0 44-5,12 0-24 1,8 4 36 6,8-4-32-9,11-4-4 9,8-3-8-7,4-3 4 9,4-1-4-12,4 8 24 14,8-7-16-11,-1-1 24 5,9 1-24-8,-5-4 32 13,1 4-28-13,-1-1-4 11,-7 4-8-12,-4-3 12 13,-8 3-8-10,-8 0 4-3,-8 7-4 15,-11-10-8-13,-4 10 4-3,-12-7 56 11,-3 7-32-6,-9-4 68 5,-3 4-56-6,0 0 8 9,-5 0-28-10,-3 0-40 10,-8-7 12-11,-3 4-60 15,-9-4 36-16,-3 4-20 13,-9-8 32-14,-7 4-8 8,-7 4 16 2,-9-1-8-5,-7 4 8 6,-8 0-20-2,-8 4 20-9,0 6-4 11,-4 1 8 3,-4-1 16-8,4 4-4-6,1 3-12 9,-1-3 4-4,-4 3-4 9,8 1 0-12,-4-5 24 13,4 1-8-13,4-3 16 11,8-1-16-12,4 0 40 5,11-6-24 7,8 3 20 6,8-7-24-17,8 3-8-2,7-3-8 15,16 0 4-12,8 0-4-3,11 0 8 11,16 0-8 2,12 7 16-11,19-7-12 17,12-7-12-18,11 4 0-1,13 3 4 16,7-7 0-14,3 3 16 11,1 4-8-11,0-7-12 11,0 7 0-11,-4-3 40 12,-8 3-24-12,-8-7-20 16,-7 4 4-16,-12-1 16-2,-16 4-4 14,-11 0-4-12,-12 0 0 12,-12 0 12-12,-7 0-8 13,-8 0 24-12,-8 0-20-3,-16 0-12 15,-15 4-4-14,-8-1-4 13,-12 4 0-13,-11 3-28 14,-8-10 20-10,-8 4-48 10,-3 3 36-9,-5-4-20-5,-3 8 28 10,-5-5-60-9,-3 1 44 11,4 0-44-11,-1 7 44 11,1 0-16-11,11 3 32 13,4-3-36-13,16-4 36 14,8 4-4-14,11-3 16-2,12-1 0 16,11 0 0-15,8 1 8 16,20-1 0-15,19-6 52 0,16-1-28 14,16-3 24-5,18-3-28-11,13-4 16 6,15-7-20 6,12 0 52-11,3-7-36 15,1 4 28-15,0-4-32 7,-5 1-8 5,-3-1-12-12,-8 3-8 13,-15 1 4-13,-16 7 4 11,-20-1-4-11,-15 8-80 17,-16-4 40-16,-19 4-152 12,-31 3 104-11</inkml:trace>
    </iact:actionData>
  </iact:action>
  <iact:action type="add" startTime="64634">
    <iact:property name="dataType"/>
    <iact:actionData xml:id="d3">
      <inkml:trace xmlns:inkml="http://www.w3.org/2003/InkML" xml:id="stk3" contextRef="#ctx0" brushRef="#br0">13179 11190 424 0,'-4'-10'156'13,"0"3"-120"-12,0 3-8-1,4 4-8 9,-4-3-16-6,4 3 112-3,0 0-64 6,0 0 52 9,0 0-64-15,0 0-12 12,0 0-16-9,4 0-12 10,8 0 4-11,7 3-4 3,12-3 0 9,8 0 32-7,12 0-16-7,7-3-12 23,4 0-8-23,5-4 4 0,10-4 0 8,-3 1 8-5,0-1-4 5,-8 1 8 7,0 0-8-13,-3-4 16 12,-13 4-12-12,-3-1 48 13,-8 4-28-12,-4 0 40-2,-8 0-40 13,-3 4 28-11,-9-1-28 13,-3 1-36-13,-12 0 4-3,-8-1-72 11,-11 1 44-5,-9-1-112 2,-15 8 84-2,-7 3-8 11,-8 3 40-15,-5 0 44 13,-3 8-8-14,0-1 52 14,0 0-32-14,0 0 4 13,7 4-20-12,-3-10 0 12,8 2-4-13,3-2-8 1,4-1 4 12,5 1 4-12,7-5-4 11,-1 1 40-12,9-3-20 6,8-1 40 3,7 1-36 7,4-4-16-13,12 0-4-4,8-4 0 8,15 1-4-1,4-1-12 7,16 4 4-13,7 0 4 10,5 0 0-9,-1-7 8 17,12 1-4-16,-4-1 16 12,4-4-12-14,-3 4 4-1,-5 0-4 12,0-3 28-7,-11 0-20 6,-5-1 40-8,-15 8-32 14,-7-8 48-16,-9 5-40 3,-7 2 64 4,-20-3-56-3,-15 4-68 9,-16 3 8-11,-11-7-44 9,-12 14 32-8,-4-4 28 12,0 4 4-15,-4 3 28 4,4 1-16 1,-4-8-20 5,12 4 0-1,3 4-48-6,5-4 28 10,7-1-48-9,12 1 44 6,8 0-28-10,7-3 36 15,13-4-24-15,10 0 28 12,9-4-36-12,11-3 36 2,12 0-20 11,8-3 24-12,8 7-16 12,11-8 16-13,-4-6 28 14,9 3-8-13,-5 4 64 12,0-8-40-13,-7 5 16 14,-5 2-28-15,-7 1 28 6,-4 3-28 10,-12 0 48-14,-7 4-36 12,-9-1 48-12,-11 4-44 12,-15 0-24-13,-16 7-8 15,-16 0-52-14,-15 7 24-2,-8 3-20 14,-16 0 28-13,-7 4 8 11,-1 0 12-8,5 7 8 13,11-1-4-15,4-3-100 12,16-6 52-11,7-4-156-3,12-4 112 17,16-3-420-2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6504">
    <iact:property name="dataType"/>
    <iact:actionData xml:id="d0">
      <inkml:trace xmlns:inkml="http://www.w3.org/2003/InkML" xml:id="stk0" contextRef="#ctx0" brushRef="#br0">12930 9499 748 0,'7'3'276'1,"-3"1"-216"-1,8 3-16 2,-8 0 4-2,4-4-36 1,-1 4-4 0,1 3-4-1,0-6 4 1,0 3-4-1,0 3-4 0,-1 1 4 0,-3-8 28 0,0 7-16 0,0 1 20 0,-4 6-20 0,-8 4 8 0,-3 10-12 0,-9 7-8 1,-3 7 0-1,-8 7 4 0,-8 7-4 0,-4 6-4 0,-8 8 4 0,1 0-24 0,-5 6 12 4,5-3 12 5,7 0 0 19,0-6-4-23,4-8 4-5,4-10 4 4,4-7-4 0,8-11-4 3,3-6 4-3,5-7 28 38,3-8-16-42,0-6 64 4,5-10-44-4,-1-11-8 0,8-7-16 8,4-13-20-7,7-15 4 14,5-6 4-11,11-11 0-3,4-6 0 24,8-4 0-24,4-1 8 2,4 5-4-2,-1-4-20 16,1 3 8-15,-8 0-4 7,-4 11 4-7,-8 10 24 31,-11 14-8-19,-8 0 104-14,-8 11-64 1,-8 6 32 7,0 7-44-6,-8 7-24 11,-3 4-4-8,-4 6-8 8,-1 4 0-11,1 3 8-2,0 4-4 26,-1 3-20-26,1 4 8 1,3 7-32 2,-3-7 24 0,0 6 4 2,-1 1 12 112,-3 0-12-117,4-1 8 0,-4 1-24 0,3-4 16 0,1-3-4 0,3-4 8 0,1-6 24 0,3 2-8 0,1-2-28 1,3-1 8-1,1-10 24 0,11 0-8 1,0 0 20 0,7-7-16-1,9-10 4 0,15-7-4 16,12-11-8-14,15-10 4 2,12-3-32 5,12-4 16-3,4 7-32 9,15 0 28-14,-4 0-84 15,0 7 60-14,-7 7-56 17,-5 10 56-15,-11 11-32-2,-4 6 40 7,-7 11-24-7,-1 7 32 2,0 10-140 21,8 14 92-25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9166">
    <iact:property name="dataType"/>
    <iact:actionData xml:id="d0">
      <inkml:trace xmlns:inkml="http://www.w3.org/2003/InkML" xml:id="stk0" contextRef="#ctx0" brushRef="#br0">20303 7434 320 0,'-8'4'120'2,"4"3"-96"-2,0-7-4 6,1 3-72 0,-5 4 24 7,0-7 12-12,0 7 12 14,0 0 188-14,1 0-100 6,7-7 44 4,-4 7-76-7,4-1 16 8,7 1-40-9,5 0 16 11,8 4-24-10,7-4-8-4,8 0-8 3,0-7-16 26,8 3 8-24,11-6 4-5,16-1 0 14,-8-3-12-12,12 0 8 13,-11 0 12 3,-1 0-4-16,8-10-12-1,-4 0 4-1,0 0 20 15,-4 6-8-13,1-6 4 11,-5 3-4-11,-3-10-8-2,-5 7 4 13,-3-1-4-11,-8 1 0 13,-8 0 0-12,-8 3 0-3,-3-3 8 15,-9 6-4-13,-7 1 8 12,-8 3-8-3,-15 3 8-4,-8 8-8-4,-8-1-12 10,-20 8 4-11,-3 3 4 0,-12 6 0 12,-4 4-12-11,-16 1 8 8,1-1 12-6,-5 7-4 7,-3 11-4-9,8-8 4 12,3 1-4-13,-3 3 0-2,11-7 0 14,8 0 0-12,11-7 16 11,13 0-8-11,11-10 16 12,7 0-16-12,13-4-20 13,15 1 4-12,12-11 12 13,11-7 0-15,16-3-4 12,15-1 4-12,12-3-16 15,12-3 8-13,16-4 12-3,-1 1-4 15,4-5-12-5,-3 1 4-10,-1-7 28 7,-3 7-12-3,-5 3-4 9,-3 0-4-2,-8 1 4-8,-12 9-4 1,-11-6 8 13,-12 3-8-14,-12 4 60 9,-8 3-36-10,-11 0 76 11,-8 3-56-11,-23 1-36 12,-8-1-8-14,-12 1-12 19,-12 6 0-16,-11 4-28-3,-8 7 20 15,-4 0 4-7,-11 7 12-6,-1 0 0 4,5 3 0-3,7 0-44 12,12-3 24-12,15-4-80 11,8-3 56-10,16-7-96 11,12-4 80-15,11-6-40 5,12-8 56 25,15-6 24-23,16-4 16-6,7-3 28-1,17 0-12 0,3-4 4 8,4-6-8 8,0-1-8-13,-4 7 4-3,-8 4-456 15</inkml:trace>
    </iact:actionData>
  </iact:action>
  <iact:action type="add" startTime="45562">
    <iact:property name="dataType"/>
    <iact:actionData xml:id="d1">
      <inkml:trace xmlns:inkml="http://www.w3.org/2003/InkML" xml:id="stk1" contextRef="#ctx0" brushRef="#br0">17070 11183 436 0,'0'-7'160'7,"0"7"-124"-7,-4-3-8 0,4 3 44 6,0 0-44 9,-8-4-12-14,8 4-8 5,-8 0 24 4,0 0-16-4,4 0 12 5,-3 0-16-7,-1 0-16 8,0 4 0-7,0-1 40-5,1-3-24 4,-1 0 0 9,4 4-8-11,-4-1-16 13,8-3 8-13,-8 0 4 10,1 0 0-10,-1 0 8 13,0 4-4-13,-4-1-4 11,1 4 4-13,-1 0 4 7,0 3-4 5,1 4-4-8,-5 4 4 8,-3 2-40-7,-1 8 20 8,1 0-20-12,-5 6 20 16,1 4-8-15,-8 4 12-1,-4 3 24 14,0-4-4-13,0 1-12 13,4-8 0-14,0 1-32 13,-4-1 20-12,0 1-72 14,3 3 48 1,-3 0-52-15,4 0 52-2,0 4 116 13,0-11-36-11,0 0 56 13,4 4-56-13,3-11 8 13,5 3-32-9,3-9 0-6,1 2-8 14,3-2-16-12,0-8 4 12,1 1 12-13,3-5-4-1,0 1 60 14,0 0-36-12,4-14 8 28,8 7-24-30,-4-10 12 0,4-4-16 15,0 0 4-13,4-3-4 12,4-4 20-13,-1-3-16 15,1-7-4-13,3-4-4-3,1 1-4 0,3-4 0 17,1 0 0-16,7 0 0 14,4 0 24-12,-3 3-12-3,3 4 32 16,4-11-28-14,4 4 12 14,0 0-16-13,-1-7 0 13,5 4-4-14,-4 3-8-2,-4 3 4 14,0 1 12-12,-8 2-8 13,-3 1 40-13,-5 11-24 13,-3-1 32-13,-5 0-32-2,1 7 40 15,-4 4-36-14,-4 3-32 13,0 0 0-5,-4 0-8-5,0 4 4-1,0-4-44 11,4 3 24-14,-1-3-20 14,1 0 28-10,0 1-8 2,0-1 16 3,4 0 8-3,-4 3 4 5,0-3 24 5,0 4-12-13,-1-8 32-3,1 11-28 15,0-6-24-13,0 2 4 12,-4 4-28-12,0 0 20 0,0 0-32 9,0 0 28-7,0 0-28 9,0 0 24-10,0-7-36 12,0 7 36-12,0-3-48 11,0 3 40-12,0 0-28 9,0 0 32-10,0 0 0 15,0 0 16-16,0 0 0 6,0 0 0 6,-4 10 24-5,0-10-8 4,-3 10-4-9,-1-6 0 12,0 6 4-10,-4 1-4-1,-3 3 24 7,-5-1-16-6,1 5 40 11,-4-1-28-13,-5 4 12 11,1-1-20-11,-4 1 0 11,-4 0-8-10,-4 3-8 12,0 0 4-14,0 1-4 15,0-1 0-14,0-10 0 11,0 3 0-11,4 0 8 12,4-3-4-11,4-4-12-2,8 4 4 13,3-7-24-12,8 0 16 14,8-7-20-15,4 0 16 1,8-3 28 9,7-4-8 3,9-4 0-12,-1-2 0 14,8-5 12-14,0 1-8-1,4-11 24 14,0 4-20-13,-4 3 24 12,4 1-24-12,-4-1 4 13,-4 7-8-13,0-7 4 14,-4 0-8-14,0 4 8-1,-3 3-8 15,-5 0-12-14,1 4 4 10,-5 0-4-10,-3 3 0 12,-1 0 16-12,-3 3-4 0,-4 1-4 10,0 3 4-9,0-3 4 13,0 3-4-14,-4 0 32 15,0 0-20-15,0 0 48 0,0 0-36 8,-4 3 12-3,-4 4-24 5,0 0 8-10,1 0-12 4,3 0-24 6,-4 3 4-3,4-3 12-6,0 0 0 3,0 0-4 4,4 3 4-6,0 1-32 12,0 6 16-14,0-3 4 13,4 6 8-13,0 5-12 12,0 6 8-12,0 7-32 12,4-4 20-12,-5 8-20 13,5-4 20-12,0 0-44-3,0-7 32 16,3-7-224-14,5-10 140 10,0-17-376 5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151">
    <iact:property name="dataType"/>
    <iact:actionData xml:id="d0">
      <inkml:trace xmlns:inkml="http://www.w3.org/2003/InkML" xml:id="stk0" contextRef="#ctx0" brushRef="#br0">29054 10422 8 0,'-20'0'4'10,"12"0"-4"-9</inkml:trace>
    </iact:actionData>
  </iact:action>
  <iact:action type="add" startTime="53468">
    <iact:property name="dataType"/>
    <iact:actionData xml:id="d1">
      <inkml:trace xmlns:inkml="http://www.w3.org/2003/InkML" xml:id="stk1" contextRef="#ctx0" brushRef="#br0">28462 10498 560 0,'4'4'208'5,"0"-1"-164"-5,8-6-8 0,-1 3 32 0,9 0-44 1,11 0-12 21,8 0-4-22,4-4 8 38,7 4-8-38,24-3 60 0,4 0-40 0,11-1 8 2,9 1-24-1,11-1 28 2,11 1-24 11,13-1-4-11,14-3-8-3,9 4-16 40,8-1 8-40,7 1 12 6,8 3-4-4,4 0 24 1,-1 0-16-2,9 7 24-1,0 0-24 3,-4 3-12 17,-8-3-4-10,-12 3 4-6,-8 1 0-4,-15-4-28 48,-23 0 16-43,-20-4-32-4,-23 4 28-1,-16 0-48 1,-15-7 36-1,-16 0-56 1,-15 0 48-1,-16 0-220 52,-16-10 140-49,-11-4-220-2</inkml:trace>
    </iact:actionData>
  </iact:action>
  <iact:action type="add" startTime="54222">
    <iact:property name="dataType"/>
    <iact:actionData xml:id="d2">
      <inkml:trace xmlns:inkml="http://www.w3.org/2003/InkML" xml:id="stk2" contextRef="#ctx0" brushRef="#br0">29349 10198 1092 0,'4'20'404'1,"4"-2"-316"-1,12 20-24 0,-5-18-8 0,20 15-44 2,20 7-32 21,22 9 12-23,17 1 20 0,22 7-8 19,17 7-52-17,15-1 24-2,11 5-68 0,12-15 52 4,1-7-88 37,-1-13 72-41,-8-7-96 0,-7-11 88 0,-16-7-136 2,-12-3 112-1,-15-7-364 61</inkml:trace>
    </iact:actionData>
  </iact:action>
  <iact:action type="add" startTime="54503">
    <iact:property name="dataType"/>
    <iact:actionData xml:id="d3">
      <inkml:trace xmlns:inkml="http://www.w3.org/2003/InkML" xml:id="stk3" contextRef="#ctx0" brushRef="#br0">30637 10474 1464 0,'-81'42'544'7,"46"-18"-424"-6,-12 11-32-1,20-11-84 1,-8 10-20 0,-4 11-152-1,-8 7 92 47,-4 4 16-45,-11-1 36-1,-8 7-52-1,-4 0 44 0,-11-13-216 0,-5-8 136 1,-7-13-540 20,0-7 364-14,-8-21-4-3</inkml:trace>
    </iact:actionData>
  </iact:action>
  <iact:action type="add" startTime="56930">
    <iact:property name="dataType"/>
    <iact:actionData xml:id="d4">
      <inkml:trace xmlns:inkml="http://www.w3.org/2003/InkML" xml:id="stk4" contextRef="#ctx0" brushRef="#br0">21945 10530 560 0,'27'0'208'11,"-23"10"-164"-11,12-7-8 1,-9 4 48 0,1-7-52-1,8 4 48 3,3 3-44 36,5-4 88-35,3 4-72-4,4 3 56 0,8 1-64 0,8 3 24 0,7 6-40 0,16 5 8 67,12 2-20-65,11 4 28-2,20 11-28 1,15-1 12-1,20 4-16 0,12 0-16 0,19 4 0 0,7-1 12 1,9 1-4 14,-4-8 8-14,-1 4-8 13,-3 0-20-12,-4-3 8 11,-12-4 12-12,-4-4 0 9,-26-10-36-2,-9 1 16-6,-15-8-116 39,-8-3 72-33,-20-7-220-8,-11-7 156 0,-8-7-444 2</inkml:trace>
    </iact:actionData>
  </iact:action>
  <iact:action type="add" startTime="57373">
    <iact:property name="dataType"/>
    <iact:actionData xml:id="d5">
      <inkml:trace xmlns:inkml="http://www.w3.org/2003/InkML" xml:id="stk5" contextRef="#ctx0" brushRef="#br0">24369 10332 932 0,'-35'14'348'3,"8"0"-272"-3,-20 17-20 3,16-10-268 9,-24 17 104-9,-18 14 8-1,-21 27 64 9,-19 18 200-9,-23 24-84 38,-16 11 144-22,-15 20-128-18,-12 4-32 0,0-1-40 0,8 1-160 1,4-18 72-1,19-27-244 1,15-14 168 0,24-18-400 19</inkml:trace>
    </iact:actionData>
  </iact:action>
  <iact:action type="add" startTime="64710">
    <iact:property name="dataType"/>
    <iact:actionData xml:id="d6">
      <inkml:trace xmlns:inkml="http://www.w3.org/2003/InkML" xml:id="stk6" contextRef="#ctx0" brushRef="#br0">14906 10585 580 0,'55'14'216'3,"-28"0"-168"-3,39 3-12 17,-23-7-4-17,19 1-24 1,20 6 4 15,19 4-4-14,16 10-8 12,15-7 4-11,12 4-4-3,8 6 0 2,-1-3 0 22,1 1 0-23,0-1-12 2,-8-4 8-2,-12-6 12 30,1-4-4-28,-5-6 16-3,0-8-12 0,-7-3-12 14,0 0 0-12,-5-3-4 6,-11-4 0-6,-7 3-12 19,-13-6 12-21,-7 7 12 3,-20-1 0 12,-11 1-20-13,-12-1 8 2,-12 4 48 14,-15 0-20-13,-16 0 36 1,-19-3-32-5,-16-1-4 13,-15 1-12-13,-24-1-8 16,-11-3 4-16,-20-6-48 50,-15-1 24-48,-12 0-56-3,-16-3 44 0,-7 3 8 0,-9-7 12 0,-3 11 4 0,0-4 0 21,4 7 76-16,11 3-36-5,9 1 76 1,7 0-60 13,11 3 28-12,13 0-44 33,11 0 36-33,12 0-40-2,7 0 4 0,12 0-20 1,8 0 56 14,12 0-40-13,11 3 32 1,12 0-32 28,12 1-36-31,15-1 4 0,24 4 8 2,34-3 0 9,24 3 16-8,35 3-12 25,31-10 24-15,31 0-20-13,20-7-4 2,23-3-4-2,8-1-4 2,7-2 0 46,9-1 24-41,-13-4-12-6,-3 1 4-1,-12 0-8 0,-11-4-8 0,-12 0 4 0,-16 1 4 4,-20 6-4 55,-22-4 8-57,-24 5-8-2,-27 2-4 1,-24 1 4-1,-23 3-40 0,-23 3 20 0,-35 4-56 0,-31-6 40 15,-36 6-80-9,-34 6 60 0,-20 1 44 8,-27 7 8-11,-8 0 12-3,-19 7-4 13,-5 3-8-10,-14 4 4 38,-5 3-32-40,-4 0 16-1,1 0-40 13,7 4 32-13,8-15-28 2,16 1 28-2,19-7-16 1,15-4 20 4,24-6-80 16,23-4 56-17,20-7-48-4,23-3 52 26,20-1-16-25,23 1 32 1,19-8-8-1,31 5 16 7,28 2 88 4,31 1-44-7,39 3 52 26,30 0-48-23,25 4 8-8,26-4-28 0,16 3-8 2,12 1-4 7,3-1 4-6,5-6-4 27,-16 0 96-26,-12-1-56-3,-19 1 24-1,-16-1-36 0,-23 1 84 16,-24 0-64-11,-27-1 20-5,-26 4-40 18,-33 4-64-15,-38-1 16-3,-50 1-172 35,-67 6 104-35,-54 4-608 1,-59 21 384 4,-26 0 96 48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658">
    <iact:property name="dataType"/>
    <iact:actionData xml:id="d0">
      <inkml:trace xmlns:inkml="http://www.w3.org/2003/InkML" xml:id="stk0" contextRef="#ctx0" brushRef="#br0">24388 7839 1088 0,'0'0'0'13,"0"0"-4"-13,0 0 40 1,0 0-20-1,0 0 20 3,0 0-20 26,0 0 28-29,4 0-28 2,0 0 20-2,4 3-20 0,0-3 8 20,0 7-12-20,-1-7-24 3,5 0 4 24,4 0-4-25,11 0 4-2,8 0-20 2,8 4 16 62,11-8-84-64,4 4 56 0,13-10-12 0,2 3 32 0,5 3-12 1,4-6 16-1,-12 7 8 18,0-1 8-1,4-3 8-17,-16 7-4 2,-7 0 40-1,-12 0-20 0,-8 0 76 39,-12 4-56-32,-11-4 56-8,-12 3-56 1,-15 4 48-1,-16 3-52 0,-16-6 8 1,-11 6-32 0,-16-3 20 25,-11 4-24-24,-5-8 12 0,-7 7-12-1,4 1-16 23,-8-4 0-24,8 3 12 3,7-3-4-1,8 0-12 12,8 3 4-12,12 1-40 48,12-4 24-50,11-1 8 0,11-2 8 0,13-1 4 0,19-3 0 2,11-3-28-1,16-4 16 15,20 0-48-13,15-3 32 25,12-1-36-28,11 1 32 0,9-4-44 16,7 0 44-14,0 4 8-2,-4 0 12 1,-15-1 12 12,-12 11 0 5,-16-10 8-18,-15 10-4 0,-16 0 52 21,-15 10-32-20,-20 1 16 1,-23-1-24 15,-20 0 44-14,-19 1-32-2,-16 3 28 26,-11-1-28-24,-8-6 8-1,-8 0-20 2,4-3-8 0,4-1-4 51,12-3-4-50,11-7 0-5,12-3-12 0,16-4 8 0,11-3-112 0,20-4 64 0,19 0-156 0,23-10 120 4,24 3-516 28</inkml:trace>
    </iact:actionData>
  </iact:action>
  <iact:action type="add" startTime="15219">
    <iact:property name="dataType"/>
    <iact:actionData xml:id="d1">
      <inkml:trace xmlns:inkml="http://www.w3.org/2003/InkML" xml:id="stk1" contextRef="#ctx0" brushRef="#br0">11937 7628 560 0,'0'0'208'6,"0"0"-164"-6,-3 7-8 1,3-7-12-1,3 3-20 6,1 1 32 20,0-1-20-20,4-3 32-6,4 0-32 2,3-3 32-2,9-1-32 51,3-3 4-50,12 0-12 5,4 0 12-5,11 1-12 0,0-1-4 0,-3 3 0-1,4 1 4 0,-5-1-4 0,-3 4 32 8,-4 0-20 20,-4 4-4-28,-4 3-8 0,-4 0-4 8,-8 3 0 2,-7 0-12-4,-5 1 8-6,-7-1 40 41,-12 0-24-36,-7 1 8-5,-9-1-12 0,-7-3 28 1,-11 3-20-1,-5 1 4 14,-12-8-12-12,-3 4-8 25,-4 4 4-26,-4-11-4-1,8 7 0 1,-4-4 0 14,7 4 0-14,9 0-28 18,3 0 16-13,4 0 12-1,8 0 4-5,8-1-20 47,4 5 8-47,7-1-12 1,8 4 8-1,8 7 8 0,8-7 4 0,11 3-12 6,9-3 8-4,11 0 12 54,7-4-4-53,9-7-4-3,7 1 4 0,4-1 12 0,8 1-8 1,0-8 60-1,-4 1-40 0,-4-4 40 18,-4-3-36-16,-3-4 8 16,-5 0-24-16,-7-3 0-2,-8 3-8 5,-12 3-16 35,-7-6 4-40,-5 3-16 4,-11 0 12-4,-8 1-24 3,-11-1 20 10,-5 0-4-11,-7 4 8-2,-8-1-28 30,-8 1 20-28,-4 10-4-2,-3 0 12 0,-1 3 32 28,1 4-12-28,-1 4-12 1,4-4-4-1,5 3-24 15,7 0 16-15,3-3 4 45,5 0 8-40,8-3 8-5,7 2-4 0,12-6-36 0,4 4 16 1,4-4-4 0,11-4 12 29,8-2 24-30,8-5-8 1,4-3-12-1,0 4 0 6,0 0 4 4,0-8 0 29,-4 4 0-38,-12 4 0 7,-3 3 8-7,-5 4-4-1,-7-1-4 4,-8 4 4-3,-11 0-24 3,-13 7 12 3,-11 4-4 63,-11 6 4-69,-9-3 0 1,-3 6 0-1,-5 1 8-1,-3 3 0 0,4 1 8 0,8-1-4 0,11-3-12 0,12-8 4 0,7 1-4 33,13 0 0-29,11 0-44-4,11-4 24 0,13-3 8 3,11-3 8 38,7-4 36-34,9-4-12-4,4 1 24-3,-1-1-24 0,0 1 76 0,-11-4-52 2,-8 0 32 17,-7 4-40-15,-13-1 72-2,-15 1-56 22,-15 3-4-24,-17 3-24 4,-10 4-48-3,-9 0 20 18,-3 0-396-18,-9-4 228-1,1-30-388 28</inkml:trace>
    </iact:actionData>
  </iact:action>
  <iact:action type="add" startTime="34204">
    <iact:property name="dataType"/>
    <iact:actionData xml:id="d2">
      <inkml:trace xmlns:inkml="http://www.w3.org/2003/InkML" xml:id="stk2" contextRef="#ctx0" brushRef="#br0">19260 11467 664 0,'-8'3'244'4,"5"-3"-188"-4,-1 4-16 0,4-4-40 11,-8 0-8-7,0 0-40 0,0 0 28 38,1 0-28-37,-5 0 28-4,0 0 52-1,0 0-12 0,1 0 88 0,3-4-60 0,4 1 56 45,0-1-60-45,0 1 40 1,4-4-48-1,0 0 44 0,0 0-48 0,0 4 36 21,0-1-36-21,0-6-20 0,0 3-4 25,0 4 0-15,0-4-4-10,4 3-12 2,-4 4 4-2,0-7 12 13,0 4-4-12,4 3 16 28,-4 0-12-25,0 0 4-4,4 10-4 1,0 1-16 30,0 9 4-31,0-6 4 5,0 14 0-5,-1 3 0 0,1 14 0 35,0-4 8-35,0 15-4 0,4 6-12 0,-4 7 4 0,0 0 4 16,-4-6 0-16,0 2 8 16,0-6-4-15,-4 0-12 13,0-4 4 2,4-3 20-15,-8 0-8-1,4-11-4 15,0-16 0-15,4-5 4 25,-4-6-4-19,4-14-36-6,-7-14 16 2,3-17-20 0,0-14 20 4,4-13-52 30,4-19 36-36,0-12-56 0,3-5 52 1,1 8-28 3,0-1 40 16,4 15-32-17,-8-1 32-3,0 18 20 23,-4-1 4-23,0 18 44 3,-4 11-20-2,-8 9 56 23,-8 18-44-16,-3 4 12-6,-8 13-32-2,-4 7 28 38,0 4-28-38,0 7 48 2,4-4-36-2,0-4-4 0,3-2-16 6,1-1-16-3,4 0 4 35,0-3 28-38,-1-1-12 0,1 1 12 1,-1 0-12-1,1 0 12 6,4-1-16 48,-1 1-28-54,1 3 8 0,3-3-12 0,1 0 12 0,3-4-8 1,4-3 8-1,0-4 8 18,5-3 4-14,3-7 0-1,3 0 0 15,1-7 16-17,8-3-8 1,4-7 16 3,3-7-16 30,4-8-28-23,1-2 8-12,3-1 4 0,0-3 8 1,-3 4 16-1,-5-1-8 4,0 0-12 13,1 4 0-16,-1 4 56 26,-3 6-28-27,-1-7 16 3,1 7-24-3,-4 4 8 5,-1 0-12 25,1 0-16-28,0 3 0-2,-1 0 40 1,1 4-24 12,4-1 0-12,-1 1-8 13,1 3 4-12,3 3-4 15,1 8-12-16,11 6 4-1,-4 8 4 15,8 2 0-14,4 11-20 23,4 4 12-23,3 10 20 3,5 0-4-3,4 3-28 38,-1 4 8-38,4-14 4-1,-3-3 8 0,3-7 0 0,-7-11 0 51,-1-7-188-49,5-24 104-2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4215">
    <iact:property name="dataType"/>
    <iact:actionData xml:id="d0">
      <inkml:trace xmlns:inkml="http://www.w3.org/2003/InkML" xml:id="stk0" contextRef="#ctx0" brushRef="#br0">18159 10927 644 0,'-4'4'236'7,"4"-1"-180"-7,8 1-20 0,-4-4-60 0,4 3 4 0,3-3-12 0,9 0 20 13,3 0 24-11,4 0-4 35,1 0 84-37,-1 4-48 0,4-1 56 0,4 1-56 1,0-1 24-1,4 0-40 2,4 4 8 14,3-3-20-14,5 3 36 119,3 3-28-121,9-6-24 0,3 3 0 0,8 3 16 0,7-7-8 0,5 1 4 0,11-4-4 0,1-4 36 0,7 4-20 0,4-3 32 0,3 3-32 0,1-7 32 0,4 4-32 0,0 3 4 0,-1-11-16 0,1 4 20 7,4 4-20 29,-4-4-4-36,3 3-4 13,-3-6 4-12,-4 3-4-1,0 0 8 1,-1-3-8-1,-3-1-4 19,4-2 4-16,-8 6-16 26,4 0 8-29,0 3 4 3,-8 1 0-3,-7-1 0 1,3 4 0 13,4 0 24-13,4 0-12 32,-4 4-20-30,-3-4 0-3,7 0-4 0,-4 3 4 1,0 1 0 12,4-4 0-11,-4 0 16 11,0-4-4-12,-3 4-12 14,3 0 4-14,4 0 20 16,0-3-8-17,4-1-4 15,0 4 0-13,8-3 20 11,-1-1-12-12,-3-2-32 16,4-1 12-15,-16-4 8 123,4 8 4-123,12-8-12-1,-4 1 4-1,-4 0-4 0,0-4 0 0,-4 3 0 0,4 5 0 0,-12-1 0 0,0 0 0 0,-4 3-28 0,1 1 20 0,-5-1 16 0,1 4 0 0,-8 0-8 0,-5 0 4 1,-7 0-4-1,-3 0 0 0,-5 4 0 22,-4-1 0-22,-3 4 8 1,-9 0 0 15,-3 0 0-12,-4 0 0-3,-8 0-36 52,-4 0 20-46,-3 0 24-6,-5-7-4-1,1 3 20 0,-5-3-16 0,1-3-48 0,-8 3 24 3,7-7 4 7,-7 3 8-9,0-3-8 15,-8 0 8-14,4 1 12 33,-4 2-4-35,0 1-12 2,-4-1 4-1,0-3 4-1,-4 0 0 14,0 4-12-12,-11-1 8-1,3 1 12 10,-7-1-4 20,-4 1-20-31,-8 3 8 4,-8 0 4-3,-4 0 4 0,-11 3-20 29,-5-3 12-26,-7 0-24-2,-11 0 20-1,-9 0-76-1,-11 0 52 7,-8-3-64 104,-11 0 56-108,-5-1-48-3,-7 4 52 0,-1-3 20 0,-11 3 16 0,8 3-16 1,-4 4 12-1,4 0 40 0,-4 3-20 0,4 1 36 0,-4-1-32 0,4 0 4 0,-8 1-12 0,3 3-32 0,-10-11 12 23,-1 4-40-23,-11-7 32 0,-5-7-196 13,-3 4 120-7,0-4-172 14,4 3 156-14,11 4 184-5,8 4-28 2,8 3 52 28,12-4-56-28,-1 4-216-2</inkml:trace>
    </iact:actionData>
  </iact:action>
  <iact:action type="add" startTime="55592">
    <iact:property name="dataType"/>
    <iact:actionData xml:id="d1">
      <inkml:trace xmlns:inkml="http://www.w3.org/2003/InkML" xml:id="stk1" contextRef="#ctx0" brushRef="#br0">19400 10782 404 0,'-35'4'148'2,"20"-4"-112"-2,-13 3-12 0,13 0 32 1,-1 1-36-1,1-4 16 0,-1 3-20 0,5-3 36 0,-1 4-28 0,4-1 32 0,0-3-32 0,8 0 20 0,-7 0-24 0,3 0 0 0,8 0-12 0,-4 0 12 0,0 0-12 1,0 0 4 13,3 11-4-12,1-8-8 24,4 4 4-26,8 3-24 3,3-6 12-3,8 6 4 2,8 1 4 27,8-1 32-11,8 0-16-18,7 1 32 0,8-4-32 1,8-4 56-1,8 4-40 0,7 0 12 21,9-4-28-19,3-3 0 4,8 4-8 4,4-4 20-9,7 3-16 26,5-3 24-19,15 0-24-7,-4 4-4 0,4-4-4-1,0 0-4 14,8 0 0-4,0 0-12-10,4 0 8 4,-5-4 4 34,9 4 0-37,4 0-20 11,-1-3 12-12,5 3-4 2,3-4 4-2,-4-2-28 1,8 2 20 5,12 1-48 24,-4-4 36-20,4 3-72-10,0-6 56 1,-4-1-16-1,0 5 36 128,0-5 24-128,0 1 0 1,0-1 20-1,0 1-12 0,-4 10 4 0,-12 0-4 0,-11 0-16 0,-12 0 4 0,-19 0 12 0,-8 10-4 0,-16 1 40 0,-15-1-20 1,-20 1 100-1,-11-1-68 0,-16 4 36 0,-12 0-52 0,-11-4-48 2,-16 0 0 32,-12 1-52-30,-11-4 32-4,-16 0-72 0,-4-4 56 4,-3-3 8 19,-9 3 24-23,-3-3 12 3,-4-3 0-2,-4-4-44 14,-4 4 24-13,-4-1-136 8,-7 1 88-8</inkml:trace>
    </iact:actionData>
  </iact:action>
  <iact:action type="add" startTime="130297">
    <iact:property name="dataType"/>
    <iact:actionData xml:id="d2">
      <inkml:trace xmlns:inkml="http://www.w3.org/2003/InkML" xml:id="stk2" contextRef="#ctx0" brushRef="#br0">9603 15064 340 0,'4'-4'128'5,"-4"4"-100"-5,4-7-8 0,-4 4 60 1,4-4-48 0,-4 0 76 4,3 0-60 175,-3-3 80-180,4 6-72 0,-4 1 44 0,4-1-60 0,-4 1 32 0,4 3-40 0,0 0 24 1,0 3-28-1,0 4 0 0,4 0-16 0,-1 0 20 0,5 0-20 0,0-3 4 0,3 3-8 0,5-4 12 0,7 0-12 0,0-3 4 0,4 0-4 1,8 0 12-1,4-3-12 0,8-4-4 0,7 0 0 0,4-3-4 0,4-1 0 0,1 1 0 6,-1 0 0 0,4-1 8 24,4 1-4-26,3 3 32-4,5 4-20 0,4 3-4 21,-1-7-8-14,9 3 12-6,3 4-8-1,4 0 16 32,4 0-16-23,-4-7-4-7,8 4 0-1,0-8 20 1,0 4-12-2,0-3 12 3,-4-4-12 18,0-3 28-5,4 3-24-15,-4 0 20 0,16 4-20-1,-4 0 0 32,3-1-8-32,9 1 4 0,-1-1-8 0,0-6-4 20,5 0 4-17,3 0-24-3,-4 3 12 2,1-4-4 46,-5 5 4-43,4 2 8-5,-3 1 0 0,-1 3 16 0,4 3-8 0,16-6-4 1,0 10 0 175,-20 0-16-176,5 4 8 0,22 13 12 0,1-7-4 0,0 14 16 0,-5-10-12 1,1 4 32-1,0-5-24 0,-4 1 32 0,0-3-32 0,-1 2 48 0,1-13-36 0,0 11 12 0,0-11-24 1,-4 0 36 0,4 0-28-1,-4 0 4 0,-4 0-16 0,-4 0 28 1,-4-7-24-1,-3 7 12 0,-1-4-16 0,-3 4-16 0,3-10 0 16,-11 7-16-13,-8-4 12 1,0 3 4 14,-4 1 4-7,-12 3-12-11,-3 0 8 45,-9 3 4-45,-11 4 0 4,-11 4-12-4,-13-5 8 0,-3 5-40 1,-12-1 24-1,-7 1-20 6,-9-8 24-2,-7 14-80 52,-4-13 56-51,-4 3-128-5,-8 0 96 0,0 0-204 0,-11-7 156 0,-8-11-464 2,-8-13 328 3,-8-4-72 12</inkml:trace>
    </iact:actionData>
  </iact:action>
  <iact:action type="add" startTime="131923">
    <iact:property name="dataType"/>
    <iact:actionData xml:id="d3">
      <inkml:trace xmlns:inkml="http://www.w3.org/2003/InkML" xml:id="stk3" contextRef="#ctx0" brushRef="#br0">9949 14780 840 0,'-15'4'312'3,"11"-1"-244"-3,0-13-16 1,0 6 24-1,0-10-52 0,0 1-20 0,-4-5-4 0,4 1-8 0,-3 3 0 0,-1-7 32 0,0 11-12 0,0-7 84 14,-7 6-52-12,3 5 4 57,0 2-28-59,1 1 16 0,3-1-24 8,0 1-4-7,4 3-4 0,4 0-24 0,0 0 12 0,0 0 4-1,-4-4 4 39,1 1-12-29,3 3 8-9,0 0 48-1,-8 3-24 1,-4 4 24 0,-3 7-24-1,-5 0-16 35,-7 7-8-35,-4 6 12 1,-8 1-4-1,0 0 16 0,0 6-12 5,4 4 48 40,0-7-28-43,4 0-4-2,4-3-16 0,7 0-32 0,1-4 12 2,3-3-84 5,4-1 56-2,5-2-48 26,3-1 52-26,8-3-16-4,3 0 32 0,5 0-16 0,4 3 20 329,3-3-16-330,4 3 16 0,1-3-8 0,3 0 12 0,0 0 16 1,1-1 0-1,3-2 24 0,0 3-16 0,4-4 4 1,0 7-8-1,0-6 20 0,0-1-16 0,0-7-4 0,0 4-4 1,0-7-4-1,-4 0 0 0,0 0-20 0,-4-7 12 0,1 4-84 0,-5 3 52 0,-4 0-328 1,-3 0 204-1,-8-10-308 0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4516">
    <iact:property name="dataType"/>
    <iact:actionData xml:id="d0">
      <inkml:trace xmlns:inkml="http://www.w3.org/2003/InkML" xml:id="stk0" contextRef="#ctx0" brushRef="#br0">22431 13604 664 0,'39'11'244'4,"-15"-11"-188"-4,11 7-16 4,-16-4 48 1,8 4-56 3,4-4 40-1,8 4-40 2,-4 0 80-3,4 0-64 5,0 4 20-10,0-1-36 2,-4 0-12 8,4 1-12-7,4-1 4 9,3 0-8-11,5 4-4 14,11 0 4-16,4 0 20 10,12 0-12 1,12 3 12-8,3-3-12 8,8 0-8-7,12 3 0 8,4-7 4-9,11 1-4 11,8-1 40-12,8 4-20 8,4-4 20-5,8 1-24 2,-8-4 16 20,4 0-20-26,19-7 0 15,-12 3-8-16,28-6 4 2,-4-1-8 4,-12 1-12 4,-7-1 4 3,-28-3 4-4,0 0 0-9,8 0 0 12,-20 7 0-11,-22-3-12 18,-5 3 8-15,-8-3 4 9,-11 3 0-12,0 0-20-1,-12 0 12 11,-15 3-4-6,-12-3 4 5,-12 3-44-7,-12-3 24 13,-11 0-4-16,-15-3 20 2,-24 0 0 5,-24-4 4 2,-15-4-44 7,-23-3 24-14,-12-3-36 10,-23 3 32-10,-16-10 20 1,-16 3 8 10,-15 4-40-11,-7 3 24 14,-9 0-48-14,-15 11 40 9,0 3-4-9,-4 3 20 3,0 1 16 5,-4 6 0-3,8 1-20 2,0 2 8-4,8 1-4 9,-1 0 4-11,16 3-12 9,5 1 12-9,6-8-12 8,21 0 8-9,19 1 24 7,15-4-4-1,20-4 4-1,19 1-4 7,20-4 36-12,15 0-20 8,16 0-4-6,15 0-12 1,20 3-8 3,28 4 4-1,26 0 20 3,35 7-12-4,28 0 92 6,35 3-56-10,26-3 64 10,32 3-60-8,28-7 4 12,18-6-32-15,9-4-4 15,19-4-12-15,-4-13 20 3,19 0-16 9,-11-4 24-11,0 0-24 9,-8-3 4-5,-12 7-8 5,-7-4-16-8,-20 11 4 10,-27-1-16-10,-27 1 12 1,-44 3 20 22,-7 4-4-26,-19-1-12 19,-24 4 0-19,-11-3 12 2,-20 6-4 11,-19-3-36-10,-20 4 16 13,-15 6-12-14,-24-10 16 10,-27 0-20-9,-31 3 20-3,-23 4-20 3,-36-7 16 9,-22-10-36-9,-25 3 32 11,-18-3-80-11,-28-4 56 1,-11-7-96 9,-20 0 80-11,-8 4-104 10,0 0 96 4,5 6-56-14,-1 4 72-2,12 7-44 15,3 0 56-12,17 7-148 14</inkml:trace>
    </iact:actionData>
  </iact:action>
  <iact:action type="add" startTime="55608">
    <iact:property name="dataType"/>
    <iact:actionData xml:id="d1">
      <inkml:trace xmlns:inkml="http://www.w3.org/2003/InkML" xml:id="stk1" contextRef="#ctx0" brushRef="#br0">22964 13815 540 0,'43'-7'200'4,"-8"4"-156"-4,43-11-12 0,-24 11 8 0,32-1-28 14,31-3 68-11,23 4-48 2,19 3 92 12,24-4-68-17,16 8 80 0,15-4-80 15,11 3 0-13,13-6-36 12,-9-1-12-11,5 1-4-2,-9-4-4 14,-11 0 0-13,-11 0-20 15,-20 0 12-9,-20 0 20-7,-23 4-4 7,-19-1-4-4,-28 4 0 8,-19 0 4-10,-23-3-4 12,-20 3-64-12,-27 0 32 12,-35 0-112-11,-40-4 80 10,-45 1-580 3</inkml:trace>
    </iact:actionData>
  </iact:action>
  <iact:action type="add" startTime="56530">
    <iact:property name="dataType"/>
    <iact:actionData xml:id="d2">
      <inkml:trace xmlns:inkml="http://www.w3.org/2003/InkML" xml:id="stk2" contextRef="#ctx0" brushRef="#br0">22377 12453 768 0,'35'-14'284'2,"-20"10"-220"-2,1-6-20 3,-4 6-4 6,-5-2-32-3,1 2-4 4,-4-6 0-5,-4-1 20 7,-4 1-12-8,-4-7 32-4,-11-1-28 12,-4 1-4-10,-5-4-8 13,-3 1 84-13,-4-1-48 2,0 0 52 9,-4 0-52-11,-3 1 40 9,-1 2-44-6,4 1 0 7,-8 3-24 2,0 4-8-12,-3-1 0 1,-1-6-4 8,-7 14 0-8,0-8-20 9,-1 11 12-6,1-7 12 9,-1 7 0-14,1-3 8 14,0-1-8-11,-1-2 8-4,1-1-8 12,0 3 8-7,-1 1-8 2,1-1-20 0,0 1 8-2,-1 3 4 5,1 3 4-4,-4-3 8 3,-1 7-4-3,-3 0-12 7,-4 3 4-11,-4 4 4 5,-4-3 0 1,4 2-28 5,-11 8 16-11,-1 0 12 14,1 0 4-13,-1-1-4 16,0 5 4-17,9 2-16-2,-1-2 8 16,4 2 12-15,4 1-4 2,4 6-4 8,7 1 4-7,5-7-40 10,3 6 20-12,8 4-72 13,5 11 48-13,3-8-8 13,3 11 28-13,1 4 4 10,4 6 8-11,8 3 8 12,7-2 0-11,4 2 24 14,8 5-12-14,12-1 12 13,11-7-12-13,16 14-8-2,16 0 0 13,11-3-4-10,15-7 0 11,9-1-12-12,11-6 8 14,8-4 4-14,8-3 0 11,3-7 24-12,9-3-12 13,7-1 12-12,8-10-12 2,-4-6 20 6,4-12-20-7,-4-6 48 13,4-14-32-14,-4-10 48 7,-4-4-44-3,-7-17 4 1,-1-3-24 2,-7-8 36 14,-5-2-24-20,-11-12 48-3,-7-2-40 0,-9-12 36 10,-11 8-36 5,-12-3-8-14,-11 6-16 12,-13 0-24-11,-7 1 8 2,-15-1 4 9,-8 4 4-11,-12-8-20 14,-8 8 12-15,-12 0-84 15,-11-4 52-15,-4 7-72 13,-19-6 64-13,-5 6-84 13,-11 0 76-12,-4 11-16 2,-11 3 44 8,-9 3 24-9,-7 15 4 11,-12 9 12-12,4 11-8 10,-7 7-4-9,-9 11 4 2,1 6 28 6,3 7-16-6,0 7-4 7,5-10-8-10,3 3-4 10,8-3 0-8,8-4-12 9,3-3 8-10,5-3-32 12,15 2 20-13,4-2-4 5,4-1 12 2,7 1 0 5,5 6 0-12,7-7-12 1,4 14 12 10,0 1-32-11,5 2 24 9,3 8-92-6,0 3 60 11,0 3-100-14,3 4 84 13,5 7-136-12,4-7 112-3,-1 0-344 16</inkml:trace>
    </iact:actionData>
  </iact:action>
  <iact:action type="add" startTime="63052">
    <iact:property name="dataType"/>
    <iact:actionData xml:id="d3">
      <inkml:trace xmlns:inkml="http://www.w3.org/2003/InkML" xml:id="stk3" contextRef="#ctx0" brushRef="#br0">5514 13577 372 0,'0'3'140'12,"0"-3"-112"-12,0 4-4 1,0-4-4-1,0 0-16 4,0 0-4-1,0 0 4 5,0 0 64 4,0 0-36-9,0 0 76 11,0 0-60-9,0 0 20 4,0 0-40-6,0-4 8 11,0 4-20-12,0-3 0-2,0 3-8 5,0-4 4 8,0 1-8-10,3 3 16 8,1-7-12-7,0 3-12 8,4 4 0-11,-4-10 4 16,4 10 0-17,-1-10 0 9,1 10 0 0,4-11 0-5,-4 11 0 6,7 0 16 0,-7 0-8-3,8-7 4-3,-5 7-4 18,5-3 12-22,-1 3-12 0,1 0 16 8,3 0-16 1,1 0-20 1,3 0 4-7,1 0 12 11,-1 3 0-13,0-3-20 15,4 7 8-15,5-7 12 15,-9 11 0-15,4-11-4 16,4 10 4-15,0-10 4-2,4 3-4 12,-7 4-4 6,-1-7 4-13,0 4 20-5,0 3-12 13,1-7-4-12,-1 0-4 12,0 0 4-12,0 0-4 13,4 0 8-12,1-7-8 0,3 3-4 14,0 4 4-15,4-10-4 12,-1 10 0-12,5-10 0 15,0 10 0-14,4-7 0 13,-4 7 0-13,-1 0 0 2,1 0 0 8,0 0 0-10,4 0 0 15,-1 0-12-16,1 0 8 15,4-4 20-13,-1 4-8-3,5-10 4 10,-5 3-4-6,1 0-16 9,-4 0 4-11,-1 4 4 13,1-4 0-14,0 3 0 12,-1 1 0-12,-3-4 16 14,0 3-8-13,-4 1 4 7,0-1-4-1,-4 1-16 8,0 3 4-15,-4 0 12 2,-4 0-4 9,0 0-4-9,1 3 4 13,-1-3-4-15,-4 4 0 12,4-4 0-12,1 0 0 5,3 0 0 6,0 0 0-10,4-4 0 12,8 1 0-13,-4 0-20 12,3-1 12-11,-3 1 20 16,0-1-4-13,-4 1-4-4,-4-1 0 11,-3 1 4-8,-5-1-4 8,-4 4-4-10,1-7 4 11,-1 4-16-9,-3 3 8 10,-4-7 12-10,-1 4-4 10,-3 3-12-8,0-7 4-6,-4 3 4 14,0 4 0 1,-4-7 8-15,0 4-4 1,-4 3 8 6,0-7-8 4,-4 3-4-6,-4 4 4 8,1-6 4-11,-5 6-4 11,-3-4-4-9,-9 4 4-1,-3 0 4 6,-4 0-4 6,-4 0-12-13,-7 4 4 10,-5 2-92-11,-7 8 48 12,-1 4-12-11,5 2 36 3,3-6 24 5,-7 10 0-4,3 1 56 10,5-1-32-14,-1 0-12 12,5 4-4-12,3-11-8 11,0 4 0-12,4-4 0 12,0 0 0-11,0 1 16 4,4-1-8 2,0-3 24-3,0-4-20 11,-4 1 24-15,0-5-24 14,1 1 24-10,-1-3-24-5,0-4 12 12,4-4-12-9,-4 1-24 13,8-1 4-11,-8 1-4 9,4-4 4-13,0-3 32 12,7 3-12-12,-3 3 12 11,4-6-12-10,0 0-44 14,0-4 20-15,-1 3 28 13,-7 1-8-12,4 0 16 3,-4-1-12 6,0 1-16-9,-4-1 0 12,0 1-4-12,0 3 0 13,1-3 8-13,-1 6 0 2,0-6 0 3,0 3 0 0,0 4 8 8,0-4-4-12,-4 3-12 10,0 4 4-12,1-7 20 13,-5 4-8-13,4-1-40 5,0 4 20 4,4 0-16 6,4 0 16-15,-7 0 16 14,10 0 0-12,5 0 8-3,0 0-8 15,11 4-20-13,-3-4 8 12,7 0 20-13,5 3-4 4,-1-3-20 6,8 0 4-8,4 7-12 7,3-7 8-4,9 0 0 8,11 4 4-11,8-4 16 12,12 0-4-14,11-4-12 11,5 4 4-9,10-7 12 4,-6 4-4 3,3-1-12-6,4 1 4 13,3-4 12-16,5 0-4 13,0 0-12-13,3 4 4 14,5-1 4-12,3 4 0-3,8 0-12 15,1 0 8-13,-5 4 4 11,0-1 0-12,-3-3 8 13,-1-7-4-13,0-3-20 13,1-4 8-13,-9 0 12 16,5 0 0-13,-5-6 8 9,5-1-8-8,-1 4-12-5,5 3 4 5,-5 0 12 4,-3 0-4 3,-1 4-92-9,1 3 52 11,-4 3-60-11,-12 1 56 2,-8-1 20 5,-11 1 16-7,-5-1 28 15,-11 4-12-13,-7-3 32 5,-9 0-28-5,-3-1 40 5,-9 4-32-9,-3-3 12 14,-4 3-20-11,-8 0-8-3,-11 0-4 8,-12 0-32 2,-8 0 16-3,-8 0-48-6,-11 3 32 10,-8 7-48-8,-8 11 44 3,-12 3-12 3,-3 1 28-2,-5 2 28 0,1 1-8-6,4-4 80 11,3 0-48 2,4-3 12-12,-3 0-28-3,3-4-40 18,4-6 12-16,4-1-24 7,0-7 16-8,12-3 0 8,-16 7 8 1,4-7 16-4,0 0-4 4,0 0 8-4,0 0-8 8,4 0 16-12,-4-7-12 15,4 4-12-16,-3 3 0-1,2 0-4 12,1 3 0 3,0-3-12-14,8 7 12 2,8-7 4 12,3 0 4-13,8 0 0 11,4 0 0-12,4 0 8 14,8 0-4-13,0 0-4 12,7 0 4-12,5 0-16 2,-8 0 8 9,7 0 4-11,4 0 0 13,1 0-12-14,3 0 8 14,0 4-4-13,8 3 0 10,8-7 8-10,3 7 0 2,5-4-12 11,11 4 8-13,4 0 4 12,4 0 0-13,8 0 8 13,12 0-4-13,3-4 8 14,12-3-8-13,-4-3-20 4,8 3 8 4,0 0-4 6,4-4 4-12,8 1 16-4,3-1-4 15,4-3-12-14,1 4 4 13,-5 3-4-12,5 3 0 11,-1 1 16-11,0 3-4 1,5 0 8 10,-13 0-8-10,-3 0-4 8,-8-4 4-7,-4 0-4 11,-8 1 0-13,0-4 0 14,-11 0 0-15,-8-4 16 13,-12 4-8-12,-8 0 16 1,-7 0-16 7,-8 0 48-5,-16 4-28 10,-12-1-68-14,-11 1 20 13,-11-1-108-12,-17 1 72 11,-11-4-388-7,-15 14 244 6,-13-4 16 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058">
    <iact:property name="dataType"/>
    <iact:actionData xml:id="d0">
      <inkml:trace xmlns:inkml="http://www.w3.org/2003/InkML" xml:id="stk0" contextRef="#ctx0" brushRef="#br0">10661 4636 976 0,'0'-10'0'16,"0"-11"-4"-16,0 11 8 1,-4-8-4-1,0 8 68 3,-3-4-36 35,-5 4 16-37,-4-1-32-1,-7 1-8 0,-4 3-4 3,-4 0-4-3,-4 0 0 1,-8 4 24 34,-8 3-12-35,-7 3 68 3,-4 4-48-3,-1 0 104 2,1 3-80 9,4 1 4 18,-1 3-40-17,5 0-4-12,0 6-8 1,-5-6-16-1,-3 3 4 0,0 1 20 29,-1-1-8-29,-3 0 24 1,4 4-20-1,0 3 12 28,-1-3-12-23,1 0-16-5,-4-1 0 0,4 5 4 73,3 6 0-70,5 0-20-3,7 4 12 0,4 6-32 0,8 1 24 0,8-1-48 0,8 7 36 0,3 4-4 0,8 0 20 0,8 7 0 6,4 17 4 3,4-3 0-5,8 3 0 35,3 0-12-39,4 0 12 13,1 0 4-13,7 17 4 1,0 1-20-1,8-4 12 0,8 0 12 15,-1-4 0-15,5-6-4 28,3 3 4-27,13 0 4 4,3-4-4-4,4-13 32 10,7 0-20-9,5-14 76 33,-1-7-56-30,13-14-4-5,7-11-20 0,8 1-20 0,-4-10 4 1,3-8-4 39,9-3 0-34,-8-7 16-6,0-3-4 0,0-4 8 1,-5 0-8 0,-2-7 52 3,-1-6-32 10,-4-4 24 1,0-11-28-15,-4-6 28 1,4-11-32 25,-3 0-24-25,-1 0 4-1,-12-3 16 4,-7-7-4 17,-4-7 24-20,-8-11-20 2,1 4 92 10,-5-3-56-11,-8 3 32 3,-11-14-48 94,-4 0 0-99,-16 4-20 3,-15-4 20-3,-12 3-20 0,-15-2 4 1,-16-12-8-1,-20 5-24 0,-19 6 8 1,-15 0-40-1,-24 0 28 0,-15 7-28 0,-20 11 28 0,-23 3-44 0,-16 24 36 34,-19 10-20-22,-8 18 28-11,-12 10-36 0,4 18 36-1,8 9-108 1,-4 19 72 2,16 2-300 8,3 18 196-8</inkml:trace>
    </iact:actionData>
  </iact:action>
  <iact:action type="add" startTime="90424">
    <iact:property name="dataType"/>
    <iact:actionData xml:id="d1">
      <inkml:trace xmlns:inkml="http://www.w3.org/2003/InkML" xml:id="stk1" contextRef="#ctx0" brushRef="#br0">11105 13608 520 0,'11'-7'192'10,"-3"3"-152"-10,8-3-8 3,-8 4 16-3,3 0-32 0,1-1-4 114,0-3-8-113,-1 4 40 0,5 3-24-1,-1-7 36 0,-3 7-32 0,0 0 32 0,-1 7-32 0,1-7 20 0,0 0-24 0,3 0 44 0,1 3-36 0,-1 1 28 0,5-1-28 0,-1 1-16 0,5-1-8 0,-1-3-4 1,-3 3 0 23,3 1-12-24,0 3 8 2,4 0 12 32,1 0-4-30,3 0 60-4,0 0-36 0,0-1 16 0,4 1-28 2,0-3 20 10,4-1-24-9,0-3 24 4,4 0-24 0,0 0 12 34,-5-3-12-34,5-1 0-7,0-3-4 0,0 4 20 0,4-4-16 1,-5 0 4 3,9 0-8 2,-4 0-8 35,-1 0 4-41,1 4-24 7,-4-1 12-6,-4 4 4-1,0-3 4 0,3 3 32 22,1 0-16-22,0 0 32 1,0 0-32 2,0-3-4 32,3-1-8-31,1 1-16-3,7-4 8 0,-3 7 20 0,4-7-8 33,-5 7-12-33,5 0 0 3,-5-4 28-3,5 4-12 0,-1 0 24-1,4 0-24 26,1 0 12-25,7-7-12-1,-4 4 12 13,4-4-16-10,4 4-4-1,0-4 0 114,4 3-4-113,0-6 0-3,4 3 0 0,0 3 0 0,-4 4-20 0,4 4 12 0,-8-4 12 0,-4 0 0 0,-4 0-4 0,-7 0 4 0,-13-4-48 1,-7 1 24-1,-7 0-312 0,-13-8 184 0,-7-13-640 28</inkml:trace>
    </iact:actionData>
  </iact:action>
  <iact:action type="add" startTime="131740">
    <iact:property name="dataType"/>
    <iact:actionData xml:id="d2">
      <inkml:trace xmlns:inkml="http://www.w3.org/2003/InkML" xml:id="stk2" contextRef="#ctx0" brushRef="#br0">17715 9295 664 0,'-3'3'244'12,"6"4"-188"-11,-3-7-16 0,0 0 24-1,4 4-44 0,4-4-8 0,4 0-8 15,0-4-16-13,3 4 8 45,5-7 20-47,-1 4-8 0,4-7 24 5,1 3-20-5,3 3 48 0,0-6-32 1,0 3 4-1,5 3-20 44,-1 4 12-43,0-7-16-1,0 7 16 0,4 0-16 1,4 0-4-1,0 7 0 8,4-7 20-2,3 4-12 32,9 3-20-37,3-4 0 12,4 4 12-13,4-7 0 0,8 4 40 1,4 3-20 0,4-4 40 4,7 4-36 2,9-7 12 14,3 0-24-21,12 0-16 14,3 0-4-14,5 0 4 3,7 3 0 13,5 4 8-13,3-3-4 101,4-1 8-104,4 1-8 6,4-1 16-6,0-3-12 0,-4-3-4 1,11-1 0-1,1-3-24 0,0-3 12 0,-1 0 20 0,16-1-4 0,-7 1-12 0,-5-8 0 0,-3 5 12 0,3-1-4 0,-11 3-12 4,0-2 4 20,0 2 12-16,-4 1-4-7,-4 6-4-1,-8-3 4 16,-3 1-32-12,-9 6 16-4,-11 0 12 14,-11 0 4-12,-1 0 16 30,-15 3-12-18,-8-3-12-14,-8 3 0 0,-8-3-4 1,-11 4 0-1,-12-4 16 18,-8 0-4-15,-8 0-36-1,-3 0 16 25,-8 0 40-13,-4 0-12-14,-8-4-28 1,-8 1 8-1,-3 0-16 0,-13 3 12 12,-3 0-8-8,-4 3 8 34,-8 0-8-38,-3 1 8 0,-5-1-44 1,-7 4 28-1,-8 0-64 12,-12-3 52-9,-12 3-88 84,-3-4 72-87,-8 0-44 3,-8-3 60-3,-4 0-148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849">
    <iact:property name="dataType"/>
    <iact:actionData xml:id="d0">
      <inkml:trace xmlns:inkml="http://www.w3.org/2003/InkML" xml:id="stk0" contextRef="#ctx0" brushRef="#br0">11093 7943 600 0,'-12'3'224'6,"5"0"-176"-6,-1 1-12 1,0-1-16 18,0 4-20-19,-7 0-36 2,-1 0 20 23,-3 4-4-25,-1-1 12 3,1-7 24-2,-1 4-8-1,-3-7 4 140,0 4-4-140,-5 3 28 0,9-7-20 0,0 0 40 0,3 0-32 0,0-7 32 0,1 3-32 0,3 4 12 0,1 0-20 0,3 0 8 0,8 0-12 0,0 11 12 0,0-8-16 0,8 4 32 1,-1 0-24-1,9 0 20 0,3-4-20 0,5 1 36 16,-1-4-28-12,4 0 32 1,4-4-32-5,4-3 4 17,4 0-16-16,4 4 12 4,4 0-16 9,-1-1-12-12,5 1 0 17,0 3 12-16,3-7-4-3,-3 3-12 26,-1 4 4-22,1-7 12-4,3 4-4 4,1-4-4 6,-1 4 4-5,1-8-4 0,-5-3 0 34,1 4-28-39,-1-4 16 5,-3 0 12-5,-4-3 4 0,-4 0-20 14,-8-1 8-13,-8 5 12-1,-3 2 0 7,-9 1 24 12,-3 3-16-19,-8 3-12 3,-8-2-4 11,-3 6 4-12,-5 6 0 31,-11-2 0-29,-4 3 0-3,-4-7 8-1,-4 3-4 3,-4-3-4 7,-7 0 4-7,-1-3-4 57,-3 3 0-60,-5 0-28 0,-3-7 16 0,-4 3-48 0,-4 4 32 0,0 4 8 0,4 3 8 0,3-7-8 5,5 10 12 103,7-6-12-107,9 3 8 0,7-7-8 0,7 3 8 0,5 4 0-1,11-7 4 0,8 0 0 0,8-7 0 1,8 4 32-1,11-8-12 0,8 1-4 1,8-1-4-1,4 1 12 0,4 0-8 0,0-1-4 14,3 1 0-12,1 3 12 34,-9 0-8-36,-3 0-12 15,-4 4 0-15,-7-1 28 1,-9 4-12-1,-3 0-4 0,-9 0-4 4,-7 7-32 25,-7 0 16-28,-9 3-4-1,-11 11 8 1,-8-3 8 37,-12 2 0-36,-3-2 0-2,-9 2 0 0,-3 1-28 0,0 3 16 22,3 0-12-22,1-3 12 1,3-3-20 14,9-8 20-14,11 0-92 25,4-6 56-21,7 3-40-4,13-7 52 1,11 0-60-2,11-7 56 26,13 3 0-17,7-3 24-8,12-3 4 0,3 0 4-1,5-1 76 106,3 1-36-106,1 3 40 0,3 0-40 0,4-3 52 0,-7 3-48 0,-8-4 56 0,-5 4-56 0,-7 1 20 0,-7-1-36 0,-9 3 36 0,-3 4-32 0,-12 0 32 0,-12 4-32 0,-8 3-48 24,-15 3 12-22,-8 0-176-2,-11 1 108 19</inkml:trace>
    </iact:actionData>
  </iact:action>
  <iact:action type="add" startTime="19713">
    <iact:property name="dataType"/>
    <iact:actionData xml:id="d1">
      <inkml:trace xmlns:inkml="http://www.w3.org/2003/InkML" xml:id="stk1" contextRef="#ctx0" brushRef="#br0">19587 8167 496 0,'0'0'184'6,"-4"0"-140"-6,4 0-16 0,0 0-84 0,0 0 24 4,0 0-12 19,-4 0 24-23,-4 0 144 0,1 0-64 137,-5 0 72-137,0 7-76 1,-3 0 4 2,-5 4-36-3,5-1 68 2,-5 4-56-2,1-4 32 0,3 4-40 0,1-4 0 0,3 4-16 0,0-3 28 0,1-8-24 0,7 4 12 0,0 3-16 0,4-10 20 0,0 0-20 0,0 0 4 0,0 0-8 0,4 4 12 1,0 3-12-1,7-7 16 24,1 3-16-24,8 4 16 2,7-3-16 23,4-1-12-25,8-3 0 3,7 0 40-2,1 0-24 34,8 0-28-35,3 0 8 0,0 0 8 1,9 0 4-1,-1 0-20 16,4 0 8-10,0 3 4 23,0 1 4-25,4-4 8-4,4 3-4 0,3 1-12 5,1-4 4 6,7 0 4-8,-3 0 0-3,0-4 0 41,-1 1 0-41,1-1-12 15,-4 1 8-15,-5 0 12 0,5-1-4 1,-4-3-4 1,0 4 4-2,0-4 4 9,-1 3-4 32,1-3-12-41,0 4 4 0,0-7 4 2,0 3 0-2,-1 3 8 3,1 4-4 13,-4 0-12-15,-4 0 4 7,0 0 4 9,-4-7 0-17,4 4 8 3,0-1-4 14,4 1-4-9,4-4 4-6,0-3-4 8,4-1 0-8,3 1-12 126,5 0 8-128,-1-1 4 3,1 4 0-3,-1 0 0 0,1 0 0 1,3 7 8-1,4-7-4 0,-3 7-4 0,7 0 4 0,-4 0-16 0,1-3 8 0,-1 3 4 0,0 0 0 0,0 0 0 0,-3 0 0 0,-5 0 0 0,-3 0 0 0,-4 0 0 23,-5 0 0-21,-3 0 16-1,-8 0-8 30,-7 0 4-30,-1 0-4 2,-15 0 4-3,-8 0-8 1,-8 0 16 23,-3 0-12-16,-9 0 4-6,-3 0-4-2,-4 0-52 39,-5 0 28-39,-3 0 20 1,0 0 0-1,-7 0 8 0,-5 3-4 0,0 4-8 23,-7-7 4-20,-1 0-16-1,-3 0 8 23,-4 0-4-24,0 0 0 1,-5 0 8-2,-3 0 0 17,0 0-12-15,0 0 8-2,-3 0-4 14,-1 4 0-13,-8 3 0 38,-8-4 0-38,1 4 8 9,-8 0 0-9,-1 0 0-1,-3 0 0 2,0 0 0-1,-4 3 0 6,0 4-28 129,-4-7 16-136,0 0 12 2,-4 3 4-2,1-6-12 0,3 6 4 0,0-3 12 0,0 3-4 0,0 1-4 0,0-8 4 0,0 4 4 0,0 0-4 0,0 0-12 0,0 0 4 0,0 0-24 1,0 3 16-1,0 1 4 0,1-5 8 0,3 1 8 36,-4 0-4-34,0-3-12-1,0-1 4 0,0 1-4 0,-4-4 0 0,4 0-36 11,-8-4 24-10,1 1-20 14,3-1 24-5,-4 1 0-9,4-1 8-2,0 1 8 14,5-1 0-13,-1 4 8 13,0-3-4-12,4 3-12 51,0 0 4-52,3-3-4-1,-3 3 0 0,0 0 8 1,0 0 0 0,-4-4 0-1,1 1 0 6,-5-1-56 3,-4-3 32 26,-4 0-84-27,5 0 56-8,-1 0 44 0,4 4 8 0,8 0 40 4,4-1-24 3,4 1-4-4,3-1-8 22,1 1-16-21,4 3 8-4,-1-7 20 15,4 7-8-15,5 0 32 0,-1 0-24 103,4 7 4-99,8-7-12-4,4 3 4 0,4 1-8 0,4-1-4 0,3-3 4 0,1 4-48 0,3-1 24 0,4-3 32 0,5 3-4 1,-1-3 44-1,8 0-28 0,0 7-12 0,8-3-8 19,3-1-16-18,5 4 8-1,3 0-4 37,12 4 0-30,8-1 8-7,12 0 0 1,7 1 8 0,12-4-4-1,8 3-20 19,16-7 8-19,11 4-24 15,15-14 20-12,16 4 24-3,16-4-8 24,8-3 0-16,11-4 0-7,8-3-48 0,11-1 24 2,9 1-56 37,-1-4 44-31,1 0-20-9,-1 8 32 0,1-8 20 1,-9-3 0-1,1 3-8 18,0 0 4-6,-12 4-32-9,0 3 20-2,-4-3-12-1,-12 3 16 38,-11 3-52-37,-12-2 32 1,-16-1-132 1,-15 0 88-3,-15 4-228 91</inkml:trace>
    </iact:actionData>
  </iact:action>
  <iact:action type="add" startTime="43051">
    <iact:property name="dataType"/>
    <iact:actionData xml:id="d2">
      <inkml:trace xmlns:inkml="http://www.w3.org/2003/InkML" xml:id="stk2" contextRef="#ctx0" brushRef="#br0">2580 9966 424 0,'8'-17'156'4,"-8"17"-120"-4,0 0-8 0,0-4 52 0,0 4-48 0,0 0 48 0,0 0-44 0,0 0 32 0,0 4-36 27,3 2 0-25,1-2-20-2,0 3 0 0,0-4-4 1,0 4-16 32,0-3 4-33,0 3 56 1,4-7-28-1,-1 3 60 37,1-3-48-37,0 7-8 0,0-7-16 1,3 0-20-1,1 0 4 22,7 0 12-21,-7 0-4-1,0 0-12 15,7 0 4-14,1 3 4 3,-1-3 0 19,5 0 8-20,7 0-4-1,-8-3-12-1,8 3 4 6,0-7 20 19,0 4-8-21,8-8-20-4,-8 1 4-1,4-1-4 29,4 5 4-27,0-5 24-1,0 4-8-1,-4 4-4 18,4-4 0-16,-12 3-16-2,1 4 8 5,-1-3-4 36,-8 3 0-41,-3 0 44 0,3 0-24 4,-11 3 68-4,0-3-44 1,-4 0 20 7,-4 0-36 15,-8 0 28-21,-4 0-32-2,-11 0-32 117,0 0 8-117,-5 0-24 2,-7-3 16-2,4 0-36 0,-15 3 32 0,3 0 8 0,4 0 8 0,-12 3 20 0,5 0-8 0,3 1 24 0,-8 3-20 0,4 0-12 0,9 3-4 0,-5 0 4 0,8 1 0 0,4-1 0 15,3-6 0-11,-3 3 16 1,8-4-8 10,3-3 40-10,5 0-24-4,3 0-4 28,4-3-12-21,5 3-32-8,3-7 12 0,7 3-20 0,1-6 16 39,8 10-44-38,-1-11 32-1,5 8 8 0,3 3 8 0,8 0 12 18,-7 0 0-17,7 7-12 0,0 0 8 29,12 3 4-28,-12 1 0-2,4-1 0 0,-4 0 0 6,4 1-12 22,-12-4 8-22,4 3 12-5,-3 0-4 0,-1-3-12-1,-3 0 4 38,-1 0 28-37,-3-3-12-1,-5-1 32 0,-7 1-28 1,4-4 32 5,-4 0-32-1,-4 0 4 22,-8-4-12-26,0 1-16-1,-7-1 4 30,-9 1-16-27,1-1 12-3,-8 1-4 0,-4-1 4 1,-4 1-44 12,-16-1 24-11,5 1-4 28,-1 3 20-29,1 3 8-1,7 4 4 0,-4 0-44 128,4-3 24-126,8 3-56 1,8-4 44-3,-4 1-28 0,8-4 36 0,7 0 12 0,4 0 8 0,9 0-24 0,6-7 16 0,5 0-4 1,8 0 8-1,11-4 16 0,16 1-4 0,-4-4-20 0,11 0 8 0,5-3-4 0,3 3 4 34,8-10 16-34,-15 10-4 0,3 0 32 2,1 4-20-1,-5 0 20-1,-3-1-20 31,-12-3 0-28,-4 7-8-3,-3 4-8 1,-9 3 4 23,-7-7-208-24,-8 4 112 3</inkml:trace>
    </iact:actionData>
  </iact:action>
  <iact:action type="add" startTime="91567">
    <iact:property name="dataType"/>
    <iact:actionData xml:id="d3">
      <inkml:trace xmlns:inkml="http://www.w3.org/2003/InkML" xml:id="stk3" contextRef="#ctx0" brushRef="#br0">18046 15631 704 0,'-15'7'264'7,"3"-4"-208"-7,-7 1-12 0,7-4-44 4,-4 0-8 10,1 0-84-13,-5-4 52 30,5 1 16-29,-1 0 16-2,4-1 60 30,5 1-28-30,-1-4 24 0,4 3-28 2,0 1 60-2,0-1-44 33,0 4 36-33,4 0-40 4,0 0 24-4,-7 4-28 0,7 3 52 0,-4 0-44 92,4 3 0-91,0 0-20 1,4 1 32-2,3 6-24 1,5-3 4-1,7 3-16 0,5-10 0 0,7 7-4 0,8-4-8 0,8 4 4 0,7-4-24 0,8 8 12 0,1-4 4 20,3-1 4-18,4 5 0-1,8 2 0 12,-1-6 8-11,9 7-4 28,-4-7 8-26,3 0-8-4,5-4-20 0,3 0 8 1,1 4-4 13,7-10 4-12,-4-4 24 27,0 0-8-29,-3 0-20 1,-1 0 4 0,0-4 12 14,-3-6 0-13,-5-4 8 13,-3 0-8-15,-8 0-12 5,-8 1 4 30,-3-1-16-35,-13 0 12 2,-7 0-24-2,-8-3 20 1,-12 6-20 31,-7 8 16-32,-5-4 44 11,-7 0-16-10,-8 0-8-1,-11 4-8 1,-12-1 20 11,-12 1-8-10,-8-1-4 14,-15 4 0-14,-16 4-24 13,-15-1 12-12,-12 1-56-2,-16-1 32 111,-11 4-72-110,-12 7 60-2,0-4-8 1,-12 11 32-1,8-7 48 0,8 7-16 0,8 3 0 0,11 0-8 0,12-7 20 0,12 1-12 0,15-8-32 0,16 0 12 0,12 1-44 0,15-8 32 0,15 4-36 4,17-7 32 24,22 0 0-28,12 4 16 0,28-4 24 17,15 0-8-15,16-4 68-2,15 4-44 36,12-7 48-35,7-3-44-1,9-4 8 0,3 4-28 0,0-11 8 18,-3 4-12-9,-17-1 0-8,-18 1-4 0,-24 0 12 12,-20 3-12-12,-18 4 24 13,-25 6-20-13,-26-6 4 14,-24-1-8-14,-23 1-112 30,-16 3 56-30,-7 0-128 1,-5-3 96-2,5-4-340 13,-5-7 236-5,13-3-140 7</inkml:trace>
    </iact:actionData>
  </iact:action>
  <iact:action type="add" startTime="93096">
    <iact:property name="dataType"/>
    <iact:actionData xml:id="d4">
      <inkml:trace xmlns:inkml="http://www.w3.org/2003/InkML" xml:id="stk4" contextRef="#ctx0" brushRef="#br0">26626 15870 756 0,'11'17'280'1,"-11"-10"-216"-1,4 0-20 0,-4-4-20 0,4 1-24 5,0-4-12 22,4 3 8-27,0-3 116 0,-1 4-60 4,1-1 84-3,0 4-76 6,4-4 40 30,-1 4-60-37,1 0-4 0,0 4-20 1,3-1 16-1,1 0-20 30,3 1 24-29,5-1-24-1,3-3-20 0,8 3 0 52,8-3-4-52,11 0 4 0,8 0 0 0,5 0 0 0,3 0-12 0,7 0 12 0,1 0 4 5,-4 0 4 19,4-4 8-22,-12 1-4-2,0-4-12 82,-4 0 4-79,-3-4 12-3,-5-3-4 1,-7 0 8-1,-4 1-8 0,-8-5 16 0,-8 1-12 0,-7-1-40 0,-5 4 20 0,-7-3-60 0,-8 3 40 1,-12-3-44 15,-15 3 40-15,-12 3-96 15,-15 4 76-14,-13 0-36 8,-10 0 52-8,-5 11 40 12,-4-1 4-11,-3 11 36 29,7 0-24-18,8-1 12-14,8-2-16 0,8-1 20 2,11-3-20-1,12-4-4-1,12-3-4 37,11-3 4-35,16-8-4-2,11 4-20 1,20-10 8-1,16-1 48 19,15-9-20-8,16 2 52-11,7 5-40 0,20-1 4 4,-4-4-24 20,4 1-8-21,0 3 0-2,-4 11 4 1,-4-8-4 14,-11 1 16-14,-8 0-12 13,-16 3 24-10,-12 3-20-5,-15-6 4 112,-8 6-8-111,-11 1 4-1,-16 3-8 0,-20 0 16 0,-19 0-12 0,-16 0-28 0,-19-3 8 0,-11-1-40 0,-17 4 32 0,-3 0-28 0,-4 0 28 1,-4 0-8-1,0 0 16 0,8-3-88 0,0 3 52 5,12-4-100 22,7 1 84-27,16-1-104 2,15 1 100 7,12-1-144 25,16-3 120-33,19 1-240-1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300">
    <iact:property name="dataType"/>
    <iact:actionData xml:id="d0">
      <inkml:trace xmlns:inkml="http://www.w3.org/2003/InkML" xml:id="stk0" contextRef="#ctx0" brushRef="#br0">9848 5933 392 0,'8'17'148'8,"-4"-6"-116"-7,7 10-8-1,-3-4-12 0,4-7-12 3,7 11 52 2,9-7-28 0,3 3 104 22,8-3-72-25,7-4 20-2,9-3-44 1,3-3 48 25,4-4-44-26,4 0 12 1,5 0-32 2,2 3-16-3,5 1-4 157,0-1 72-157,8 1-36 0,7 2 68 0,0 5-60 0,9-1-24 0,10 1-16 0,9-1 24 0,11 0-12 1,12-3 32-1,12 0-28 0,7-3 20 0,16-4-20 0,4 0 8 0,4-4-12 0,0-3-8 0,-4 0 0 0,-4-10-16 0,0 3 8 0,-4-7 12 0,-8 4-4 0,-7 0 16 29,-13 0-12-29,-14-1-4 2,-13 1 0-2,-15 0-4 22,-15 3 0-13,-20-7-12-7,-16 7 8-2,-19 0-60 3,-19 1 36 2,-20-5-40 25,-23 4 36-30,-28 1-44 0,-30 2 44 14,-20 4-12-12,-24 7 28-2,-11 7 8 30,-15-7 8-26,-13 11 0-4,-3 2 0 0,0-2 0 12,-4 6 0-11,-4 0-28 7,-4 1 16 36,4 2 24-42,4-6-8-2,0 4 44 0,7-8-24 0,9-3 12 0,-1 3-20 6,9 1-8 77,3-4-4-81,8-1 28-2,7 1-16 0,13-3 4 0,7-4-12 0,16-4 4 0,11 1-8 0,20-4-28 0,8-3 12 0,11-1-4 0,12-3 8 36,15 1 8-31,20 2 0-5,16-10-44 0,23-6 24 0,23 3-4 0,28 3 16 7,19 0 16 11,23-3-4-10,8 7-12-7,19 3 4 42,9-7 4-37,3 11 0-6,0-4-12 0,4 0 8 0,-4 7 20 1,1-3-8-1,-9-8-12 162,-3 5 0-161,-16-5 4-1,-4 4 0 2,-8-3-28-2,-11 3 16 0,-16 0-108 0,-12 1 64 0,-7 2-56 0,-16 1 68 0,-20 3 4 0,-15 3 24 0,-11 4 72 0,-24 0-28 0,-20 4 24 0,-23 6-32 0,-27 4-28 0,-4 3 4 0,-54 4 0 0,-4 3 4 1,-71 8-36-1,-22 2 20 19,-17 8-28-19,-22 9 24 15,3 5 88-13,0-1-36-2,16 4 116 0,16-11-88 6,23 11-8 39,7-14-32-44,28 4-24 9,19-4 0-10,28-4-32 0,23-10 20 1,30-3 32-1,25-7-8 4,26-4-8 4,36-14-4 31,31-3-16-39,38-3 12 16,28-18-92-15,39-10 52-1,27-14 4 1,31-7 28-1,16-7 56 4,15-10-20 2,4-3 60 32,12 6-44-38,-1-3-24 5,9 10-12-5,-16 0-8 5,-12 14 0 9,-26 0-64-12,-21 17 40-2,-34 4-4 15,-36 17 20-13,-34 7-48 40,-35 4 32-42,-44 3-460 9</inkml:trace>
    </iact:actionData>
  </iact:action>
  <iact:action type="add" startTime="24071">
    <iact:property name="dataType"/>
    <iact:actionData xml:id="d1">
      <inkml:trace xmlns:inkml="http://www.w3.org/2003/InkML" xml:id="stk1" contextRef="#ctx0" brushRef="#br0">17844 10256 728 0,'4'0'268'4,"0"0"-208"-4,11 0-16 0,-3 0-88 0,7 0 16 0,5-3-48 0,3 3 40 0,0-7-16 0,4 4 32 0,0-1 44 1,4 1-12-1,0 3 68 12,8 0-44 5,4 0 28-15,7 3-36-2,9 1 0 12,11 6-16-9,7-7-8 38,13 4 0-41,11 4-60 0,15-1 32 5,13 0-40-4,3-6 32-1,8 3 0 15,-4-7 20-13,0 0 24 15,0-4-4-15,0 1 60-2,4-11-40 18,4-3 8-11,8-14-24-6,-1-4-104 23,9 0 48-20,-5-3-88-3,-3 0 76 3,-12-3-112 6,-4 3 92-2,-16 3 12 21,-11 8 40-24,-16 6 236-5,-19 4-112 0,-23 3 28 18,-12 0-76-16,-16 10 40-2,-12 1-56 20,-15 3 44-18,-19 3-44-2,-16 8 8 0,-20-4-28 43,-22 3-16-39,-28 4-4-4,-12 3 4 10,-19-3 0-10,-16 3 16 1,-15 1-8 0,-12-8-12-1,-16 4 0 5,-3 0-68 11,-13-4 40-13,1 0-76 13,-8 4 64-12,4 0-8-4,4 10 32 14,4 4 12-11,12-4 8 13,11 4 24-13,15 3-12-3,17-3 4 132,14-1-8-82,25-6 48-50,18-4-32 0,20-3 52 0,20-3-44 0,19-5-16 0,19-2-8 0,20-4-8 0,23 0 0 0,28-4 16 1,30-6-8-1,24-4 24 0,24 0-20 0,18-6-4 0,17 2-4 0,15 1-4 0,11 3 0 0,9-3 0 3,11 3 0-3,-4 0 8 0,4 4-4 0,-8 6-4 1,-4-2 4 0,-3 2 4-1,-5 4-4 6,-19 0-20 22,-11 0 8-22,-20 0 12-5,-16 4 0 0,-23-1 24 26,-19-3-16-27,-24 0 56 5,-19 0-36-3,-16 0 56-1,-19 0-52 4,-32 0-44 24,-26-7 4-20,-36 0-92-8,-30 7 56 1,-25-3-20 1,-26 3 36-3,-8 3 40 27,-16-3-8-23,-7 7 36-3,0-7-28-1,-1 0 4 39,-3 7-12-39,-1-4-16 0,5 8 4 3,7-1-4-3,5 1 0 1,14-1 8 17,13 0 0-14,19 1 32 10,15-1-16-14,24-3 4 4,23 0-12 10,24-7 12-11,15 0-12 22,23 0-28-17,28 0 8-6,23 0 24-2,39-7-8 1,31 4 0 151,31-4 0-151,20 0 4-1,23 3-4 0,15 4-20 0,20 0 8 0,0 7 4 0,4-3 4 0,-4 3 32 0,4-7-16 0,-4 0 40 0,-4-4-32 0,-7 4-24 1,-17 0 0-1,-18 4 8 1,-17-4-4-1,-22 0 16 0,-28-4-12 0,-27 1 16 0,-20-4-16 1,-26 0 16-1,-28-4-16 7,-32 1-40 8,-38-7 20-13,-39 3-148 16,-42 4 88-14,-32 6-84-3,-31 4 92 38,-12 10 32-27,-7 8 24-11,7-1 68-1,4 4-32 1,4 0-28-1,4-1-4 0,20 1-176 24,-1-7 100-17,24 0-232-2</inkml:trace>
    </iact:actionData>
  </iact:action>
  <iact:action type="add" startTime="25374">
    <iact:property name="dataType"/>
    <iact:actionData xml:id="d2">
      <inkml:trace xmlns:inkml="http://www.w3.org/2003/InkML" xml:id="stk2" contextRef="#ctx0" brushRef="#br0">18260 10332 508 0,'4'-6'188'3,"19"-5"-148"-3,36 1-8 6,-12 3-8-3,26-4-20-3,29-2-12 1,22-8 4-1,20 0 4 0,16 4 0 0,15 0 8 0,4 6-4 0,0 1-12 0,4 3 4 13,-4 7-420-11</inkml:trace>
    </iact:actionData>
  </iact:action>
  <iact:action type="add" startTime="56595">
    <iact:property name="dataType"/>
    <iact:actionData xml:id="d3">
      <inkml:trace xmlns:inkml="http://www.w3.org/2003/InkML" xml:id="stk3" contextRef="#ctx0" brushRef="#br0">14081 15251 644 0,'-31'3'236'4,"16"4"-180"-4,-9-7-20 0,13 0-264 1</inkml:trace>
    </iact:actionData>
  </iact:action>
  <iact:action type="add" startTime="56805">
    <iact:property name="dataType"/>
    <iact:actionData xml:id="d4">
      <inkml:trace xmlns:inkml="http://www.w3.org/2003/InkML" xml:id="stk4" contextRef="#ctx0" brushRef="#br0">13443 15078 748 0,'-4'7'276'5,"-7"0"-216"-4,11-7-16-1,0 0-32 0,0 0-16 11,0 0-48-11,7 0 24 26,1-7 8-26,4 3 8 0,-4 1 20 0,3-1-4 1,1 4 40 27,0 4-20-16,-1 3 32-12,5 0-32 1,7 3 20 0,1-7-24 2,-1 4-8 18,8 4-8-21,8-8-16 24,4 4 8-24,4-7 4 2,7 3 0-1,8-3 8 23,1 4-4-19,3-1 8-4,4-3-8 9,4 0 16-9,3-3-12 9,5-4 16-6,4 0-16 10,3 4 4-13,9-8-4 10,3-6 20-9,4 0-16 17,0 3 24-17,8 0-24-1,-8 0-4 13,4 0-4-13,-8 0 4 15,0 4-4-15,-8-4-12 12,-3 4 4-13,-5 3 4 16,-3 4 0-15,-8 3 0 3,0 3 0 87,-8 4 8-89,-4-7-4-2,-7 0 40 0,-5 0-20 0,-7-7-12 0,-4 4-8 0,-8-4-4 0,-3 3 0 0,-9 4 8 1,0-7-4 33,-11 4 8-33,-4 3-8 0,-8-11 16 0,-7 8-12-1,-13-1-4 0,-3 1 0 0,-4 3-24 4,-8-3 12 14,-4-4-12-6,-4 0 8-10,1 3 0-2,-5 1 4 5,-3-1 0 14,-1 1 0-12,-3-1 16-6,-1 4-4 38,-7-3-12-37,-4 3 4-2,-4-3-4 0,-7-1 0 1,-5 4-64-1,-11 0 40 5,-4 0-48 29,-8 0 44-33,0 4-24 0,-8 2 36 0,4 1-32 3,0 0 32 1,4 4 0 19,4-1 16-22,4 4 24-2,4 3-8 17,7-3 16-16,9 3-16-1,7-6 60 26,8 2-40-17,7 1 32-7,5-3-32-2,7-1 52 89,8-3-44-89,8 0 44 0,4-4-44 0,7 1 0 1,9-4-24-1,11 0-44 0,0-4 20 0,11-3-8 0,9 1 12 0,7-1 0 0,12 0 0 0,8 0-12 4,7 0 12 20,8 0-4-13,8 3 4-11,8 1-44 1,12 3 24-1,3 3-92 37,8 4 68-37,0 0-28 2,4 4 44-1,1 3 4-1,-1-1 20 30,7 1-8-30,1 4 8 2,-4 2 8-2,-4 1 4 17,-4-11 16-16,-3 8-8-1,-5-1-12 25,-7 0 0-23,-5-3 20-2,-7-4-8 24,-11 1 32-24,-9-1-24 0,-11 1 48 4,-8-8-36 0,-12 4 20 38,-3-4-28-30,-13-3 60-11,-18 0-44-1,-13-3-68 0,-22-4 12 0,-17-7-132 0,-22 4 80 28,-16-4-184-22,-16 0 144-6,-4 0-312 11</inkml:trace>
    </iact:actionData>
  </iact:action>
  <iact:action type="add" startTime="58007">
    <iact:property name="dataType"/>
    <iact:actionData xml:id="d5">
      <inkml:trace xmlns:inkml="http://www.w3.org/2003/InkML" xml:id="stk5" contextRef="#ctx0" brushRef="#br0">14128 15188 644 0,'-8'0'236'3,"12"0"-180"-3,12 4-20 1,3-1 0-1,12 1-28 0,20-4 16 0,15-4-16 0,20 1 16 0,15 3-16 15,8-4 40-10,7 1-24-4,13-1-12 2,7 1-8-2,-8-4 12 32,-3 0-8-32,-8 4-4-1,-8-1 0 0,-16 1-40 6,-11-4 20-2,-16 0-276 28,-12-10 160-29,-23-11-280-3</inkml:trace>
    </iact:actionData>
  </iact:action>
  <iact:action type="add" startTime="63936">
    <iact:property name="dataType"/>
    <iact:actionData xml:id="d6">
      <inkml:trace xmlns:inkml="http://www.w3.org/2003/InkML" xml:id="stk6" contextRef="#ctx0" brushRef="#br0">18937 14659 600 0,'-4'7'224'10,"0"-7"-176"-10,-3 4-12 0,-1 2 0 1,4-6-28 0,-4 4-4 20,0 3 0-11,1-4 48-9,-1 4-28 0,0 4 52-1,0-8-44 1,1 4 4 10,-5 0-24-9,4 3 20 25,-4-3-20-27,5 0-4 22,-5 0-4-22,4 0-4 2,-4-4 0-2,5 4 8 91,-1 0-4-88,0 4-12-3,-4 2 4 0,1-2-16 0,-1-1 12 0,-3 11-48 0,-1 0 28 0,-3 6-48 0,-1 8 44 0,-3 3-36 0,-4 3 36 1,-1 1 0-1,1 0 20 61,0-1 16-61,3-13 0 0,1 3 40 0,4-7-20 0,3 0-24 0,1-10 0 0,3 3-36 0,0-6 20 4,4-4-4 23,1 0 12-26,3-1 0-1,4-6 0 3,0 7 24 31,0-7-8-34,4-7 40 5,0 4-24-5,3-7 4 6,5-4-16-6,0 0-16 17,3-7 0-16,1-6-24 25,-1-5 16-25,1-2-32 1,3-1 28-1,1-3-4 25,-1 0 12-14,1 0-12-12,3 4 12 1,0 2 4 0,1 1 4 0,-1 4-20 10,4-8 12 4,1 4 4-13,-1 0 4 13,-4 3 0-13,-3 4 0-2,-9 7 44 22,1-4-24-15,0 10 80-5,-8-6-56-1,-1 7 84 147,-3-4-72-146,-3 4 0-2,-1-1-36 0,-4 8-4 0,0-1-8 0,0 4-8 0,-3 0 4 0,-1 7 4 60,0 0-4-60,1 7-20 0,-1 0 8 0,0 13-4 1,-3-2 4-1,-5 13 8 0,-7 3 0 1,-4 15-20-1,-4 9 12 0,-8 8-4 0,0-7 4 0,-3 6 24 2,-1-3-8-2,0 1-12 0,4-8 0 0,1-3 20 0,3-7-8 0,4-8-12 0,0-5 0 0,3-5 20 5,5-6-8 9,8-7 40-11,3-8-24 9,1-2 48-10,7-4-40 1,8-7-16 10,8-11-8-10,7-6 24 30,9-11-16-33,7-6-12 5,12-8-8-5,3-6 4 1,5-11 0 27,-1-3-12-25,5-7 8-3,-1-7-32 2,1 3 20 15,-5 0-4-16,1 8 12 0,-8 2 8 15,0 1 0-8,-8 14-20-7,-8 6 12 22,-8 11-24-10,-3 10 20-13,-8 0 24 1,-8 15-8-1,-8 12-16 13,-8 8 4-11,-7 11 20 13,-4 9-4-15,-8 8 60 5,-4 23-40 86,-8-2-4-89,-4 6-12-2,5 0 0 0,-1 7-8 0,0-14-28 0,1 4 12 0,-1-14 4 0,4 0 8 0,8-7-20 0,0-7 12 1,8-7-56-1,0-3 32 4,7-4-20 15,1-4 32-12,7-6 20-6,4-3 0 0,8-11-8 22,4 0 4-23,4-7-32 15,11-11 20-15,9-6-20 1,11-17 20 12,7-4 16-11,9-17 4 35,3-8-56-37,8-9 28 9,4-18-84-6,4 7 56 1,4 0-88-4,-4-3 80 0,-8 3-192 19</inkml:trace>
    </iact:actionData>
  </iact:action>
  <iact:action type="add" startTime="65746">
    <iact:property name="dataType"/>
    <iact:actionData xml:id="d7">
      <inkml:trace xmlns:inkml="http://www.w3.org/2003/InkML" xml:id="stk7" contextRef="#ctx0" brushRef="#br0">18832 14507 456 0,'-23'10'168'2,"-1"-6"-128"-2,-7 6-16 0,12-3 44 0,-8 4-44 0,-4-1 0 0,-8 4-16 0,-4 0-52 13,-4 3 28-12,-3 0-172 28</inkml:trace>
    </iact:actionData>
  </iact:action>
  <iact:action type="add" startTime="65840">
    <iact:property name="dataType"/>
    <iact:actionData xml:id="d8">
      <inkml:trace xmlns:inkml="http://www.w3.org/2003/InkML" xml:id="stk8" contextRef="#ctx0" brushRef="#br0">18050 14804 312 0,'-23'14'112'1,"15"-7"-84"-1,0 4-12 1,8-11 72 1,0 0-52 12,4 0-32-11,8 0-4 18,7-7-4-21,8-4 4 1,1-3 24 11,11-3-12-10,3-4 48 27,5 1-32-26,0-5 40-2,3 1-40 0,1 3 12 17,3-6-24-16,-3 3 20-2,0-1-24 25,-5 5 4-24,-3 2-8 1,0 8 48 0,-8 0-32-1,-4 6 44 30,-8-3-40-31,-3 7 56 1,-9 0-48-1,-3 7 72 18,0-7-60-17,-4 11 36-1,-4-8-48 11,4 4 32-9,-4-7-36 14,0 0 8-14,-4 3-24 13,0 4-16-11,-4-7-4-4,8 0-4 91,-8 4 0-90,1-4 24-1,7 0-8 0,0 0-12 1,-8 0 0-1,8 0 20 0,0 0-8 0,4 3-20 1,0 1 4-1,3-1 4 0,-3 1 4 0,4-1 8 4,0 4-4 26,0 3 8-23,0 4-8-7,-1 3-28 2,5 4 12-1,4 7-12 12,-1-4 12-11,1 11-20 13,3-1 20-13,1 4 12 32,3 11 4-34,4-1-28 3,0 4 12-3,1 0-12 1,-1 0 12 10,0 0 0-10,4-11 4 38,-7 1 0-38,-5-4 0 0,-3-7 16-1,-1-7-4 0,-3-7-136 2,0-3 76 17,-1-7-200-16,1-14 144 13</inkml:trace>
    </iact:actionData>
  </iact:action>
  <iact:action type="add" startTime="71813">
    <iact:property name="dataType"/>
    <iact:actionData xml:id="d9">
      <inkml:trace xmlns:inkml="http://www.w3.org/2003/InkML" xml:id="stk9" contextRef="#ctx0" brushRef="#br0">22832 14770 476 0,'-4'0'176'6,"0"3"-136"-6,4-3-12 0,0 0 20 1,0 0-32 30,0 0 20-31,0 0-20 1,0 0 20-1,0 0-24 38,0 7 68-38,0-10-48 6,4 3 76-6,0-4-60 0,0 1 36 1,4-1-48-1,0 4 0 27,-1-3-24-22,5 3-8-3,0-4 0-2,7 4 12 1,8 0-8 25,4 4 24-19,8-1-20-5,4-3-20-2,12 7 0 2,3 0-12 98,12 0 8-100,12 0-36 1,7-3 28-1,5 2-4 0,11-6 16 0,4 0 16 20,11-6-4-20,9 2-12 0,7-3 4 1,8 4 4-1,0-4 0 0,0 3-20 0,0 1 12 0,0-1-24 7,-8 4 20-7,-8 4 4 0,-7-4 8 5,-8 3 8 16,-4-3-4-16,-8 4 32-4,-8-4-20 11,-11-4 4-11,-4-3-12 4,-12 0-16 35,-8-3 4-37,-7 3-16-3,-12-3 12 1,-12-1-48 0,-4 5 28 2,-7 2-20 6,-8 1 28-5,-16-8-16 28,4 4 20-23,-15 4-36-8,-9 3 32 1,-7-7-56-1,-4 7 44 23,-3 0-12-23,-5 0 28 3,-4 0 36 4,-3 0-12-6,-5 0 16 12,-3 0-12-8,-4 7-16 4,-8-7 0-7,-4 0 28-3,-3 0-12 96,-9 0 56-94,1 0-36-2,-5 10 20 0,-7-10-32 0,0-7-44 0,-4 7 12 0,-35 0-68 0,4-3 44 0,-8 3-116 0,4 3 88 0,7 8-28 0,9 3 56 3,11 3 148 25,12 0-64-28,7 0 56 0,9 1-60 14,7-4-24-10,4 3-12-3,12-14-28 5,0 4 12 33,11 4 48-39,8-8-20 0,8-3 60 4,4 7-44-1,8-7 0-3,-1 0-20 0,5 0-4 10,3 0-4-8,5 0-8 10,3-10 4-8,8 10-16 9,11-7 8-11,5 3-4 29,7-3 0-29,9 4 8-2,10-8 0 0,13 5-12 15,7 2 8-11,16 8 4-3,7 2 0 33,13-2 0-30,11 6 0 1,-8-3-36 11,8 7 20-15,27 3-4 1,4-3 12-2,-15 0 16 15,7 0-4-14,27 0-4 34,1-1 4-32,-1-6-16-3,-3-3 8 0,-8-4 28 0,0-4-12 14,-12-3 24-13,-4-3-24-1,-11 3 40 3,-12 0-28 117,-16 4 4-119,-3-1-16-1,-12 4 0 0,-12 0-4 0,-16 4-40 0,-11-4 16 0,-15 3-64 0,-17 4 44 0,-14 0-20 0,-25 3 36 0,-14-3-44 0,-20-3 36 0,-12 3-36 0,-8-4 32 0,-11 4 20 1,-8-3 8 15,-4-4-8-14,-4 7 8 1,-8-7-48 41,-3-7 24-40,-5 3-312-4</inkml:trace>
    </iact:actionData>
  </iact:action>
  <iact:action type="add" startTime="97706">
    <iact:property name="dataType"/>
    <iact:actionData xml:id="d10">
      <inkml:trace xmlns:inkml="http://www.w3.org/2003/InkML" xml:id="stk10" contextRef="#ctx0" brushRef="#br0">14708 14507 392 0,'-8'10'148'4,"0"-10"-116"0</inkml:trace>
    </iact:actionData>
  </iact:action>
  <iact:action type="add" startTime="98243">
    <iact:property name="dataType"/>
    <iact:actionData xml:id="d11">
      <inkml:trace xmlns:inkml="http://www.w3.org/2003/InkML" xml:id="stk11" contextRef="#ctx0" brushRef="#br0">13906 14957 624 0,'-11'17'228'6,"7"-7"-176"-5,0 4-16 24,0-7 80-22,4 0-72-3,0 0 36 2,0 0-48-2,0 0 16 34,0-4-28-34,4 1 0 1,-4-4-12-1,0 3-8 4,4 1 4-3,-4-4 20 90,-4 6-12-91,0 1 24 1,-4 4-24-1,0-1 48 0,1 4-32 0,3-4 20 27,0 8-28-27,0-8 36 0,0-3-32 0,4 3 4 1,0-3-16-1,0 4 0 2,0-1-4-2,0 0-8 0,0 1 4 0,0 3-16 2,0 3 8 18,0 7 4-10,0 7 0-9,0 11 0 0,0 20 0 3,0 7-36 15,0 14 20-7,-4 7 16-10,0 14 0-2,-4 0 12 34,5-1-8-30,-1-13 8-3,4-10-8-1,0-11-4 1,4-10 4 2,3-21-76 30,1-7 40-33,0-10-120 1,0-11 88-1,-1-13 8 23,1-15 36-19,0-9 16-3,0-15 4 5,0-13 16-6,-1-7-8 19,1-11 32-14,0-3-24-1,0-7 48 9,0 0-36-11,3-4 56 1,1-3-48 35,3 14 44-36,-3 4-44-2,0 3-20 0,-1 3-8 0,1 10-8 99,-4 15 0-97,-4-1 0-2,-4 15 0 0,-4 6 32 1,-8 4-16-1,1 10 20 0,-1 3-20 0,-4 4-8 0,1 0-4 0,3 7-48 0,0-3 24 0,1-1-48 0,-1 1 40 0,0-1-48 22,1 1 44-12,3-1-28-8,0 1 36-2,0-4 0 30,1 0 16-29,-1 0 24 0,0-4-8-1,4 1-4 2,0-1 0 24,4-3-4-19,0-3 0-7,-4-1-20 0,0-2 12 35,4 2 12-35,-3-6 0 0,-1 3-20 1,0 4 8 0,-4-1 32 7,0 1-16-4,0 0-8 6,1-1-4 33,-1 4 12-42,0 0-4-1,0 0 24 11,1 4-16-11,-1 3-12 3,-4 3-4-3,0 8 20 1,1 6-8 5,-9 7 24 37,1 8-20-43,-1-1 12 0,-3 10-12 18,0 4 56-16,-5 7-40-2,1-11 52 0,-12 4-48 0,4-3-16 6,8-4-8 144,4-3-80-149,-1-11 40 1,9-3-92-2,-1-8 68 0,5-6-24 0,3-7 44 0,4-7-12 0,8-6 28 0,7-12-8 0,5-6 16 0,11 0 8 0,12-21 4 0,4 0-20 0,15-3 12 0,1-14-12 0,7 0 8 1,0-4 16-1,4 7 0 0,0 11-12 0,-8 3 4 3,-3 11 4 23,-9 3 0-23,-7 13 8-2,-8 8-4-1,-8 14 40 16,-3 9-20-16,-9 8 56 19,-3 11-44-17,-4 6 44-2,-1 14-44 17,1 0 60-15,4 3-56 25,0-3-16-26,3-4-16 3,5-2-52-3,3-15 24-1,4-7-180 15,4-7 112-13,8-20-672 87</inkml:trace>
    </iact:actionData>
  </iact:action>
  <iact:action type="add" startTime="103714">
    <iact:property name="dataType"/>
    <iact:actionData xml:id="d12">
      <inkml:trace xmlns:inkml="http://www.w3.org/2003/InkML" xml:id="stk12" contextRef="#ctx0" brushRef="#br0">23077 14936 444 0,'4'0'164'9,"-8"0"-124"-9,4-4-16 2,0 4 8-2,4 0-24 6,0-3 4 10,4-1-4-7,3-2-16-7,5-1 4-1,0-4 12 16,3 1-4-16,0 0-12 32,5-1 4-32,-1 1-24 11,4-4 16-12,5 4-56 1,6-1 36-1,-6 1 8 14,3 3 12-12,-8 3-32 0,0-13 24 32,-7 7-240-34</inkml:trace>
    </iact:actionData>
  </iact:action>
  <iact:action type="add" startTime="104549">
    <iact:property name="dataType"/>
    <iact:actionData xml:id="d13">
      <inkml:trace xmlns:inkml="http://www.w3.org/2003/InkML" xml:id="stk13" contextRef="#ctx0" brushRef="#br0">24634 14929 572 0,'-8'14'208'2,"4"-14"-160"-2,4 0-12 0,0 0 56 0,0 0-56 39,-4 10 100-39,4-10-76 0,-4 4 96 0,4-4-92 0,0 0 16 0,0 7-48 0,0-7 4 12,0 0-20 18,0 0-8-20,0 0-4-10,0 0-16 1,0 0 8-1,0 0 12 12,0 0-4-12,0 0-4 94,0 0 4-94,-4 0-60 2,4-11 32-2,4 4-112 0,0-3 76 0,0-4-184 0,0-3 136 0,4-1-424 0</inkml:trace>
    </iact:actionData>
  </iact:action>
  <iact:action type="add" startTime="105121">
    <iact:property name="dataType"/>
    <iact:actionData xml:id="d14">
      <inkml:trace xmlns:inkml="http://www.w3.org/2003/InkML" xml:id="stk14" contextRef="#ctx0" brushRef="#br0">24634 14739 520 0,'7'-18'192'4,"-7"15"-152"-4,-4-7-8 0,4 10 116 0,-3 0-88 0,3 0 116 0,0 0-100 0,-4 7 4 0,0 3-44 0,0 4 8 0,0 6-24 1,4 5 28-1,0 6-32 14,4 10 4-13,0 4-12 13,4 7-16-13,-1 0 4 35,5 3-112-32,4 8 64-4,3-5-84 0,-3 12 76 0,3-1-72 13,1 14 72-11,-1 7-4 3,-3 7 40 21,-1 3 56-25,-3 14-12-1,-4-3 96 3,-5-1-64 23,-6-2 56-21,-5-1-64-4,-4-3 48-1,-3-11-52 14,3-14 60-11,-4-16-60 18,5-18 8-21,-1-14-28 12,0-17-12-11,1-28-4-1,3-24-24 62,0-21 12-61,4-24-144-1,4-14 80 0,4-20-116 0,0-8 104 1,8 0-52-1,-1 1 76 0,5 3 28 3,-1 10 16 39,1 7 52-41,-4 18-24-1,-5 13 52 0,-3 15-36 0,0 9 20 13,-4 8-28-6,0 6 8-6,0 4-16 2,-4 3-24 125,0 4 4-128,-3 0-84 2,-1 0 52-2,0-1-172 0,0 1 120 0,-3-3-248 0</inkml:trace>
    </iact:actionData>
  </iact:action>
  <iact:action type="add" startTime="105644">
    <iact:property name="dataType"/>
    <iact:actionData xml:id="d15">
      <inkml:trace xmlns:inkml="http://www.w3.org/2003/InkML" xml:id="stk15" contextRef="#ctx0" brushRef="#br0">24672 14818 600 0,'0'0'224'1,"-3"0"-176"-1,3 7-12 0,0-7-28 1,0 0-12-1,0 0-24 1,0 0 16-1,0 0 48 0,0 0-16 21,0 0 132-19,0 0-84-2,0 0 84 0,-8 0-88 2,0 0 64 33,0 4-72-31,0 3 32-4,-3-4-52 1,-5 14-28 0,1-3-8 14,-5 7-8-14,1 3 0 23,-5 7 16-23,1 7-4 3,-4 11 32-4,-4-1-20 24,-4 4 56-13,-8 7-40-9,0 0-24 0,-4-4-8-2,8 0 8 5,1-3-4 1,3-7-36 10,7-10 16-14,9-11 48 36,-1-3-12-38,5-8 8 0,3-2-16 8,12-11-16-7,0-4 0 1,0-6 4-1,8 0 0 16,4-11 0-15,3-3 0 2,1-1-44 12,3-6 24-15,5 4-28 7,-1-11 28 8,0 7-16-14,1-4 20-2,3 0-8 20,-4 4 12-16,1-7 16-4,3 0 0 126,0 7-12-126,-4-7 4 2,1 3 4-2,-5 8 0 0,1 2 24 0,-5 5-12 0,1 6 48 0,-5 4-32 0,1-1 12 0,-4 4-24 0,0 7 44 0,-1 7-32 0,5-3 28 0,-4 6-28 0,4 0 28 1,-1 1-32-1,1-1-4 14,3-3-12-11,1 0-8 25,3 0 4-28,9-4-24 2,7 4 12-2,0 0-32 15,11 4 24-13,13 2-72 32,15 12 48-33,7 6-116 12,13 10 92-13,7 4-44 0,4 4 64 1,4 2-12-1,-4-2 36 5,-4-1-8 13,-7-10 16-16,-13-3-52 11,-7-14 32-12,-15-14-380 16,-13-28 228-14,-22-38-244 30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717">
    <iact:property name="dataType"/>
    <iact:actionData xml:id="d0">
      <inkml:trace xmlns:inkml="http://www.w3.org/2003/InkML" xml:id="stk0" contextRef="#ctx0" brushRef="#br0">8817 9243 600 0,'-23'0'224'7,"15"0"-176"-6,-16-3-12-1,9 3 8 5,3 0-32 15,-3-4 48-18,-1 1-32 0,4-4 20 6,1 0-28 7,-1-4 60-15,0 1-44 2,1 3 36 17,3 0-40-3,0 0 8-16,4 0-24 1,0 4 0-1,4-1-8 27,4 4 20-27,4 0-16 0,4 0 24 0,11 0-24 16,4 0 12-16,4 0-12 22,4 0-16-21,4 0 0-1,4 0 4 36,8 0 0-36,3 0 0 0,5 0 0 0,3 0 0 0,4 0 0 13,0 0 8-10,0-3-4 19,4 0-4-15,8-4 4-6,0 3-4-1,0-6 0 14,-4 3 0-12,0-4 0 15,-4-6 8-15,0 0-4-2,0 0-4 12,-4-4 4-9,-4 7-16 17,-3 0 8-16,-1 4 4 6,-8-7 0-8,-3 3 0 11,-8 3 0-11,-4-3 0 9,-12 8 0-10,-3-1 8 17,-8 0-4-16,-9 3 8-1,-3 4-8 13,0 0-12-12,-15 7 4 16,-1 4 12-18,-11-1-4 32,0 0-4-28,-8 1 4-4,-8-1 4 1,-4 0-4-1,-3 1 52 10,-9-1-32-8,1-3 32 31,-8 7-28-33,0-4 8 1,-4 4-20-1,-4-3-36 5,0-1 12-1,0 4-16 37,4-4 12-40,8 0 8-1,-1 1 4 0,1-4-12 0,12 3 8 3,7-6 4 51,12 3 0-54,3-7-44 0,9 0 24 0,3 0-28 0,9-7 28 0,7 3-16 0,3-3 20 13,9 4 0 8,4-8 8-20,7 1 0 1,4 0 0-2,4-1 0 13,8 1 0-4,12 0 0-6,3-8 0 32,9 4-12-32,3 4 12-3,4 0-32 0,4-1 24 0,-4 1 24 5,4 0-4 18,-4 6 0-23,0-6 0 1,-4-1 12 12,-8 11-8-9,-3-7-12 8,-12 4 0-10,-8-1 12 10,-12 4-4-11,-4 0 32 23,-7 0-20-18,-4 4 12-6,-8-1-16 7,-8-3-8-4,-4 7 0 42,-3-7-4-44,-9 4 0-1,-3 3-36 0,-4 3 20 0,-4-6-64 0,-8 2 44 42,-3 5-80-40,-1 3 64-2,-8-1-132 0,1-2 104 0,-1-1-440 6</inkml:trace>
    </iact:actionData>
  </iact:action>
  <iact:action type="add" startTime="34890">
    <iact:property name="dataType"/>
    <iact:actionData xml:id="d1">
      <inkml:trace xmlns:inkml="http://www.w3.org/2003/InkML" xml:id="stk1" contextRef="#ctx0" brushRef="#br0">9969 8745 892 0,'-24'3'332'0,"17"4"-260"0,-1 4-20 3,4-4-68 5,0 3-4 46,0-3-28-53,4 3 28-1,4-3-8 0,0 4 16 0,4-1 44 0,7 0-20 0,5-6 0 1,7 3-8 11,4-7-16-11,12 0 8 19,7 0-48-20,9 3 24 2,3 4-80 22,-4 3 56-24,1 1 0 0,-5-1 32 24,-11 4 12-24,-4 0 8 3,-12 3 44-3,-7 0-24 23,-9 8 124-21,-7-1-80-2,-8 4 76 13,-11 10-80-11,-9-4 20 16,-3 1-44-14,-8-8-92 6,-15 1 28-7,-5 0-300-3,-3-7 184 13</inkml:trace>
    </iact:actionData>
  </iact:action>
  <iact:action type="add" startTime="38133">
    <iact:property name="dataType"/>
    <iact:actionData xml:id="d2">
      <inkml:trace xmlns:inkml="http://www.w3.org/2003/InkML" xml:id="stk2" contextRef="#ctx0" brushRef="#br0">21027 8499 444 0,'-12'7'164'10,"4"0"-124"-10,0 0-16 1,8-7-20 0,-3 7-8 4,-1 0-32 29,4-7 20-31,0 7 48-3,0-7-12 0,0 0 124 1,4 0-80 20,3 0 76-18,-3 0-80-2,4 0 64 27,4-10-68-28,3 3 4 0,9 0-36 1,3-4-12 21,4-3-8-22,8 1 4 1,8-5-4-1,3 1-4 21,12-14 4-19,1 3-24-1,7-3 12 41,7-7 4-42,13-3 4 3,7-15-20-3,4 4 12 0,8-6 12 0,0 6 0 3,8 3-12 9,0-6 4-7,-1 3 4 9,5 4 0-13,-4-1 0 13,0 4 0-13,-8 0 16 13,-4 4-8-10,-8-1-20 16,-4 4 4-19,-7 7 12 7,-8-3 0-6,-12 9-12 27,-8 1 4-24,-11 3 12-5,-12 8-4 1,-8-5 16-1,-7 8-12 10,-9 6-56-6,-11 4 24 21,-15 0-32-25,-9 11 32 1,-7 3 12 11,-8 3 8-10,-7 7 20 33,-9 7-8-33,-3 0-12-1,-8 4 0 4,-4 3-48-5,-8 0 24 1,-8 0-48 38,-7 4 44-39,-1-1-12 0,-3-3 28 0,-4 0 0 0,-4-7 8 4,4 0-12 48,0 7 12-52,7 4-48 0,1-1 28 0,-1 1 8 0,9-1 8 0,-1 1-24 0,12-11 20 18,4 0-20-18,12 4 20 3,7-4 36 21,9-7-12-12,3 0 8-11,7-3-8 0,1-4-8 0,8-3 4 33,0-3 4-33,7-4-4-1,1 3 24 2,3-10-16-1,0 3 40 16,4 4-28-7,1-7 4-10,-1 4-16 2,-4 3-24 34,0-4 4-35,-3 8 4-1,-1-1 4 1,1 0 16 1,-1 1-8 3,1-1 16 13,-1-3-16-17,1 3 16 29,-1-3-16-29,0 0-12 0,1 0 0-1,-1-3 12 15,5-1-4-12,3-3 32-3,-4 0-20 16,4 0-24-12,-3 0 4 8,-1 0-104-11,4-3 56 35,4-1-240-36</inkml:trace>
    </iact:actionData>
  </iact:action>
  <iact:action type="add" startTime="39218">
    <iact:property name="dataType"/>
    <iact:actionData xml:id="d3">
      <inkml:trace xmlns:inkml="http://www.w3.org/2003/InkML" xml:id="stk3" contextRef="#ctx0" brushRef="#br0">21283 8129 592 0,'20'-14'220'5,"-12"8"-172"-5,15-1-12 0,-11 3 40 1,-1 1-48 39,5-1 76-40,0 1-56 0,-5 3 28 0,1 0-44 0,0 0 16 0,-5 0-28 22,-3 3 72-22,0 4-56 1,-4 0 32 31,-4 3-40-32,-4 1 28 12,5-1-32-11,-9 1-12-1,4 9-8 0,-4-6 4 12,5 7-4-11,-1-4-20 21,0 7 8-19,0-3 12-3,1 0 0 27,-5 3 8-27,0 0-8 2,0 1-12-2,-3-1 4 13,-5-3 4-11,1-1 0 2,0 1 8 19,-1-7-4-16,1 0-4-6,3 0 4-1,4-4 4 15,5 0-4-14,3-3-48 17,4 0 28-17,8 0-60 14,3 0 44-13,5 0 16-1,11 3 12 5,4 1-68 13,12-1 40-18,4 0-48 3,3 1 44 40,5-8-84-43,3 4 64 3,-3 0-164-4,-5 0 120 0</inkml:trace>
    </iact:actionData>
  </iact:action>
  <iact:action type="add" startTime="48106">
    <iact:property name="dataType"/>
    <iact:actionData xml:id="d4">
      <inkml:trace xmlns:inkml="http://www.w3.org/2003/InkML" xml:id="stk4" contextRef="#ctx0" brushRef="#br0">11661 9195 416 0,'4'0'152'5,"-4"0"-116"-4,0 0-12-1,0 0 40 0,0 0-40 21,0 0 24-19,-4 0-28-1,-4 0 0 60,1 0-12-61,-1 0-8 0,-4 0 4 0,1 0 28 0,-1 0-16 0,0-4 64 0,8 4-44 0,4 0 20 12,0 0-36-10,-4-3 16 38,4 3-20-39,4 0-8-1,0 0-4 0,0 0 4 0,0 0-4 0,4 0 8 22,-4 0-8-22,0 0 24 0,-1 0-16 19,1 0 24-19,0 0-24 2,-4 0 24 13,4 0-24-13,-4 0-4 11,0 0-4-11,0 0-16 10,0 0 8 0,0 0 4-12,0 0 0 0,0 0-12 28,4 0 8-26,-4 0 12 0,4 0-4-1,0 3-4 20,0-3 4-19,0 0-16-2,-1 4 8 21,1-1 12-21,0-3-4 1,0 0-12 23,0 3 4-19,-4-3 4-5,0 0 0 2,4 0 24 30,0 0-12-31,-4 0 12 8,4 4-12-9,0-4 0 0,-1 3-4 0,1 1-16 16,0-1 4-16,0 1-4 29,0-1 0-29,0 1 16 4,0-1-4-4,0 1-4 5,3-1 4 10,-3 1-4-9,0-1 0-6,4-3 0 12,0 0 0-10,0 0 0 51,-1 0 0-53,1 0 0 2,-4 0 0-2,0 0 16 0,4 0-8 0,-1 0-12 0,1 3 0 24,0 4 4-19,0-3 0-4,0 3 0 7,3 3 0-3,1-10 0-3,0 11 0 24,-5-11 32-25,5 3-16 0,0 4-12 1,-4-7-8 40,3 3 4-41,-3 4 0 0,0-7 16-1,0 7-8 1,-1 0 4 0,1-3-4 42,-4 2 20-42,0-2-16-1,4-1-4 1,-4 1-4-1,-1-1-4 0,5 4 0 14,-4-3 0-7,0-1 0-4,0 1 0 1,4-4 0 9,-4 3 0 16,3 1 0-28,1 2 8 2,4-2-4-3,0-4-12 1,-1 3 4 23,1-3 12-15,3 4-4-7,1-4-4 0,0 0 4-2,-1 0-16 16,5 0 8-14,-1 7-4 9,0-4 0-9,1-3 16 7,3 7-4-6,1-7 8 16,-1 0-8-19,0 0-4 11,5 0 4-9,-5 0-4 35,4-7 0-36,0 4-20 1,1-1 12 0,-5 1 12-2,0-1 0 21,5 1 16-21,-1-4-12 4,0 0 4-3,0-3-4 4,0-4 12 8,1 0-12-11,-5 0 4 53,0-3-4-54,1 0 12-1,-1 3-12 0,0-7-20 0,-3 0 4 0,-1 4 20 1,1 0-4 16,-5-1-4-14,1 5 0-3,-1 2-24 6,1 1 12 25,-4-1 20-29,-1 1-4-2,1 3-20 0,0 0 4 14,-4 4 4-13,-1-1 4 9,-3 1 8-8,4-1-4 15,0 1 8-16,0-1-8 3,-5 1-12 30,1 0 4-34,0-1-16 2,0 1 12-2,0 3-24 3,0 0 20 19,0 0 4-20,0 0 8-1,-4 0-44 12,0 0 24-13,0 0 8 28,4 0 8-25,-1 0-76-2,-3 0 44 17,4 0-208-16,0-4 140-2,4-3-452 26</inkml:trace>
    </iact:actionData>
  </iact:action>
  <iact:action type="add" startTime="50763">
    <iact:property name="dataType"/>
    <iact:actionData xml:id="d5">
      <inkml:trace xmlns:inkml="http://www.w3.org/2003/InkML" xml:id="stk5" contextRef="#ctx0" brushRef="#br0">15719 9039 528 0,'8'-4'196'6,"-4"4"-152"-6,4 0-12 1,-8 0 44-1,4 0-48 7,0 0 24 13,0 0-32-16,-4 0 60-3,0 0-44 48,0 0 36-49,0 7-40 0,0 4-20 2,-4-1-4-2,4 1-8 0,-4 2 0 0,0 1 0 0,0 3 0 17,0 1-12-17,4 3 8 30,0-8 28-26,4 1-12-4,0 0 4 0,4 0-8 1,-1 3 4 32,5 0-8-33,4 1-4 2,-1-4 4-1,5 3 12 2,-1 0-8 10,1-3 4-11,-1 3-4 1,4 1-16 22,5-1 4-22,-1 7 12-3,4-3-4 59,4 0-4-58,4-1 4 2,0-2 4-3,0-5-4 0,0 1 76 0,0-7-44 0,-1-3 4 0,5-1-24 0,4-3-12 21,-4 0 0-14,-4 0-4-1,4 0 0-5,-5 0 16 32,1 0-8-33,-4-3-12 2,-4-1 0-2,1 1 12 0,-5-1-4 11,0-3 8-6,-4 4-8 35,1-1 8-28,-1-2-8-12,0-1-12 0,1-4 4 0,-1 4-4 1,-3 0 0 0,-1-3 8 15,1 0 0-16,-1-1-20 26,0 1 12-26,-3 0 4 1,0-1 4 0,-1 1 8 16,1-4-4-13,-5 0 16-4,5 0-12 31,-4 0 48-17,3 1-28-14,-3 2-16 0,3 1-4 1,-3 0-8-1,0 3 0 3,-1 3 0 28,1-3 0-31,-4 4-12 1,0 3 8-1,-4 0-24 28,3-7 16-25,-3 7-12-3,0 0 12 1,0 0-64 12,4 0 44-12,0 0-40 34,-1 0 40-35,1-4-52 4,0 4 48-4,-4 0-124 1,4 0 88 2,-1 0-484 48</inkml:trace>
    </iact:actionData>
  </iact:action>
  <iact:action type="add" startTime="52278">
    <iact:property name="dataType"/>
    <iact:actionData xml:id="d6">
      <inkml:trace xmlns:inkml="http://www.w3.org/2003/InkML" xml:id="stk6" contextRef="#ctx0" brushRef="#br0">18424 8987 176 0,'7'-7'64'4,"-3"4"-48"-4,8 3-8 3,-8 0 0 1,4 0-8 16,-1 0 24-20,5-7-12 13,0 3 100-11,-1 4-60-2,1-7 20 17,0 4-40-16,-1-1 68 2,5-2-56 40,-4-1 84-42,3 3-72 3,1 1 36-4,-4-1-56 2,-1 1 8-2,1 3-28 21,3 0 0-21,1 3-8 4,3-3-16-3,1 7 4-1,3 0 4 68,1 0 0-68,3 0 24 0,0 3-12 0,0-6 48 0,4 3-32 0,1-7 12 0,-1 3-24 0,4 4 8 0,4-7-12 39,3 0 0-39,1 0-4 0,8 0 4 0,-8 4-8 1,-1-4-12 4,1 0 4 21,-4 0 20-23,-4 0-8-2,-4 0-4 4,0 6 0 4,-3-6 12-8,-1 0-8 7,-4 4-4 32,-3 3 0-40,-5-7-60 0,-3 3 32 2,0 4-40-1,-5-3 32 0,-3 3-60 34,0-4 52-27,0-3-132-8,4 0 96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214">
    <iact:property name="dataType"/>
    <iact:actionData xml:id="d0">
      <inkml:trace xmlns:inkml="http://www.w3.org/2003/InkML" xml:id="stk0" contextRef="#ctx0" brushRef="#br0">14198 5300 548 0,'-23'7'204'7,"15"-3"-156"-7,0 2-16 0,8-6 0 2,0 0-24 4,0 7-40 38,4-3 20-40,0-4-24-2,4-4 20-2,3 1 36 0,1-1-12 0,0-2 36 1,3 2-28 30,-3-6 56-29,4 10-40-2,3 0 20 0,8-7-32 118,4 3 8-116,12 8-16-1,8-4 36-1,7 7-24 0,4-7-4 0,8 0-12 0,4 0 12 0,4 3-12 0,4-3-20 0,3 0 4 0,-7-3 20 0,0 3-4 0,-4-11 4 0,-4 4-4 0,-8 4 36 0,-7-7-20 0,-5 3 12 6,-11 0-20-3,-8 0-8 37,-7 0-4-40,-9 0 28 0,-7-3-16 1,-16-1-32-1,-15 4 8 19,-12 0-36-9,-16 4 28-9,-7 0-4-1,-16 3 12 26,-8 3 32-18,-7 4-12-8,-1 0-12 1,-7 3-4 0,4 4 20 17,-5 0-8-18,-3 0-12 18,-4 6 0-16,8 1 4-2,4 0 0 25,7 0 0-23,12-4 0-1,12-7 8 22,11 1-4-23,16-4-4 2,8 0 4-1,15-1-24 4,16 1 12 33,20-7-24-37,14 0 20 7,17-7 12-8,19 1 4 3,8-1-4-3,11-4 4 2,0-3 12 84,8 1-8-85,5-1 24-1,-1 0-20 0,0 4 24 0,-4-4-24 0,-8 3 4 0,-7-6-8 0,-12 3-8 0,-8 0 4 0,-16 4 12 0,-11 0-8 17,-11-4 40-10,-9 3-24-7,-7 1 40 4,-16 3-36 14,-12-3-4-8,-11-1-16-6,-16 1-40-3,-7 3 16 2,-16 4-12 7,-8 6 16-5,-12 4 0 25,-7 3 4-28,-5 11 8-2,-3-7 0 2,4 3-28 13,0 4 16-13,3-4-64 2,13 4 40 35,10 0-52-32,13 0 48-7,11-4-92 0,16-3 72 1,12 0-52-1,15-8 68 1,20-2-12 34,19-8 32-35,15 1 40 1,20-4-8-1,12-7 8 22,15-3-8-22,8-4 4 2,8 0-8 0,0-3-12 14,4-3 4-12,-8-5-348 25</inkml:trace>
    </iact:actionData>
  </iact:action>
  <iact:action type="add" startTime="22334">
    <iact:property name="dataType"/>
    <iact:actionData xml:id="d1">
      <inkml:trace xmlns:inkml="http://www.w3.org/2003/InkML" xml:id="stk1" contextRef="#ctx0" brushRef="#br0">12210 6656 196 0,'-39'17'72'13,"23"-6"-56"-13</inkml:trace>
    </iact:actionData>
  </iact:action>
  <iact:action type="add" startTime="22724">
    <iact:property name="dataType"/>
    <iact:actionData xml:id="d2">
      <inkml:trace xmlns:inkml="http://www.w3.org/2003/InkML" xml:id="stk2" contextRef="#ctx0" brushRef="#br0">11708 6774 632 0,'-8'-7'236'3,"4"3"-184"-3,0 1-16 2,4 3 16 94,0 0-36-92,0 0 20-4,0-4-20 0,0 4 8 0,0 0-12 0,4 0 64 0,0 0-44 0,0 7 48 0,4 0-44 0,0 0 24 1,3 7-32-1,1 0 44 0,0-4-40 0,-1 4 36 0,1-4-36 18,-4 1 44-17,-1-1-44 32,-3 4 4-32,0 3-24 1,-4 4-8 0,0 7 0-2,-4 10-16 27,-3 3 8-27,-5 11 4 4,-4 7 0-4,1 3 8 15,-5 4-4-13,-3-1-12-2,0 8 4 19,-1 3 4-6,5-10 0-12,-1-4 8-1,9-10-4 36,-1-4-4-36,8-13 4 0,4-4-16 0,0-3 8 0,4-4 12 30,4-3-4-28,4 0-20-2,-1-8 8 1,1 5-12 24,0-4 8-22,-5-4 8-3,1 0 4 0,0-3 0 6,-4-3 0 1,0-4 8 11,0-4-4-17,-4-3 52 105,0-7-32-105,0-6-20 2,0-11-4-3,0-7 8 0,0-11-4 0,0-3-12 0,-4-13 4 0,0 2-4 0,0-2 0 0,0-1 0 0,0-3 0 0,0 3 16 0,4 4-4 0,0-4-4 0,0 4 4 5,0 6-4 15,4 11 0-20,0 7-64 14,0 7 36-12,0 7-40 1,0 7 36 29,0 3-68-30,-1 7 56-1,1 4-16-1,0 3 36 3,0 3 12 14,-4-3 12-17,0 7 0 8,0 0 0-2,0 0-44 34,0-7 24-37,0 0-20 0,0 0 24-3,0 0 0 2,0 0 8-2,0 0 16 3,4 0-4 37,0 0-4-40,0-4 4 0,0-3-104 1,3 0 56-1,1-3-132 18,0 0 100-18</inkml:trace>
    </iact:actionData>
  </iact:action>
  <iact:action type="add" startTime="23508">
    <iact:property name="dataType"/>
    <iact:actionData xml:id="d3">
      <inkml:trace xmlns:inkml="http://www.w3.org/2003/InkML" xml:id="stk3" contextRef="#ctx0" brushRef="#br0">11743 6777 464 0,'8'-14'176'13,"-4"4"-140"-13,7-7-8 1,1 13-24-1,3-13-8 0,13-4-24 103,3 0 16-100,4-6-12-3,0-1 12 0,4-3 36 0,0 0-16 0,-4 3 116 0,-4 4-72 0,-4 6 96 0,-7 5-88 0,-5 6 52 0,-3 3-68 0,-8 4 60 0,-8 7-64 0,-8 7 36 1,0 7-44 16,-7 3-28-14,0 4-4-3,-1 10 0 49,-3-7 0-49,-5 7-44 0,-7 3 24 0,-3 1-12 3,-5-1 20-2,-4 1 16 0,-7 3 0 7,-5 3-12-3,-3 8 4 34,4-5 12-39,-1-2-4 9,-3 3 60-8,8-4-36-1,-1-3 24 2,8-3-32-1,5-1 8 17,3-10-16-14,8 0-16 0,3-6 0 1,9-1 4 11,3-7 0-16,5-3 8 29,3-7-4-29,0-4 16 2,8-6-12-2,4-7 32 13,4-1-24-12,3-10 4 27,9-10-12-28,-1 0-8 0,9 0 4 14,-5-4-32-9,8-3 16-5,0 0-32 27,0 0 28-27,-7 4-4 0,3 3 12 0,-4 6 8 16,4 1 0-15,-3 3-28 3,-1 4 16 100,0 7 12-101,1-1 4-3,-5 1-12 0,1 3 4 0,-1 7 12 1,5 7-4-1,-1-4-12 0,0 8 4 0,4 6 12 0,1 0-4 0,3 8-4 0,4 2 4 0,4 1-4 0,-4 3 0 41,0-7 0-37,0 4 0-4,4-4 8 0,0 4-4 2,3-4-4-2,1 0 4 2,8-3-4 15,-1-4 0-16,1-3-36 25,3-3 20-25,5-8-644 5</inkml:trace>
    </iact:actionData>
  </iact:action>
  <iact:action type="add" startTime="34224">
    <iact:property name="dataType"/>
    <iact:actionData xml:id="d4">
      <inkml:trace xmlns:inkml="http://www.w3.org/2003/InkML" xml:id="stk4" contextRef="#ctx0" brushRef="#br0">20455 11737 580 0,'23'-7'216'2,"0"3"-168"-2,20-3-12 1,-16-3-12 3,16 0-20 11,8-1-4-14,19 1 4 44,4-4 4-44,11 0-4-1,1 4 16 0,7-1-12 2,5 5 40-1,-5-1-24-1,-3 3 40 4,3 1-36 116,-4-1 12-119,1 4-24-1,-8 0 20 0,-5-3-24 0,-7-1 4 1,0-3-8-1,-15 0 4 0,-12 4-8 0,-12-7 16 0,-8 3-12 0,-11 3 68 0,-16-6-44 0,-15-7-28 0,-20 3-8 0,-16 3-28 0,-11 1 20 3,-16 3 12 16,-7 0 4-13,-1 0 60-6,-7 4-36 41,0-1 32-41,-4 4-32 4,-4-3-52-2,3 3 12-1,5 3-52 5,0 4 36-6,11 0-4 16,8 4 20-11,12-1 16 6,12 0 0-9,11 4-4 12,12-3 4-1,11-1-48-12,13 0 24 0,14 1 8 2,13-8 8 12,11 4 28-13,16-4-12 24,15-3 12-26,12-3-12 2,4-4 12-1,11-3-16 26,1-1 4-13,7 1-4-14,-8-4 4 2,1 7-8-1,-8 0-4 0,-12 0 4 28,-12 4-16-27,-15-1 8-2,-12 4 28 2,-12 4-12 10,-11-1 48-11,-16 4-32 95,-15 7-32-94,-8-3 0-2,-12-1-52 0,-7 0 28 0,-1-6-92 0,-3-8 68 0,-1-3-268 0,1-13 180 0</inkml:trace>
    </iact:actionData>
  </iact:action>
  <iact:action type="add" startTime="35899">
    <iact:property name="dataType"/>
    <iact:actionData xml:id="d5">
      <inkml:trace xmlns:inkml="http://www.w3.org/2003/InkML" xml:id="stk5" contextRef="#ctx0" brushRef="#br0">13681 17388 572 0,'11'3'208'3,"-3"-3"-160"-3,12 7-12 1,-9 4 48 0,13-8-52 2,7 4 32 124,11-3-36-126,13 3 8-1,7-7-20 0,12 3 8 0,8-3-12 0,11 3-32 0,16 4 8 0,4 0-4 1,4 4 8-1,7 2 0 0,9 5 0 0,-5-1 8 0,4 4 0 0,-7 0 8 0,-5-1-4 0,-7-2 16 0,0-8-12 0,-12-3 68 26,-4-7-44-23,-11-4 24 1,-8 1-36-2,-4-7-8-2,-12-4-8 20,-15-4-40-12,-12 1 20-8,-8-7-144 3,-19-4 88 33,-20 4-356-34</inkml:trace>
    </iact:actionData>
  </iact:action>
  <iact:action type="add" startTime="36260">
    <iact:property name="dataType"/>
    <iact:actionData xml:id="d6">
      <inkml:trace xmlns:inkml="http://www.w3.org/2003/InkML" xml:id="stk6" contextRef="#ctx0" brushRef="#br0">14377 17637 580 0,'-51'-7'216'4,"32"4"-168"-3,0-11-12 37,11 7-20-36,4-7-16-2,8 0 32 0,7-3-16 0,9 3 48 0,15 4-36 130,12-1 64-130,11 1-52 0,12 0-8 3,16 3-20-3,7 7 8 0,16 0-12 0,8 0-4 0,3 0 0 0,-3 7 4 0,0-7-4 0,-8 3-4 0,-8-3 4 1,-8 0 12-1,-7 0-8 0,-16 7 24 0,-12-7-20 0,-15 0 32 0,-12 0-28 0,-11 0 40 16,-20-7-32-14,-20 7 4 13,-23-3-16-13,-19 3-44 2,-20 0 20 1,-11 0-8 28,-12 3 12-32,0 4 52 2,-12 3-24 0,0-10-28-2,5 4 4 2,7 3-104 26,3-4 56-29,13 4-72 0,11-7 68 15,12 0-12-13,11 0 40-2,17 0-12 20,14-7 24-18,24 7 28 17,16-3-8-19,23 3 44 4,27-7-24-3,27-4-12 14,32-2-8-13,34-19-172 31,44-9 92-31,18-21-400-2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466">
    <iact:property name="dataType"/>
    <iact:actionData xml:id="d0">
      <inkml:trace xmlns:inkml="http://www.w3.org/2003/InkML" xml:id="stk0" contextRef="#ctx0" brushRef="#br0">6953 6971 572 0,'0'0'208'1,"0"7"-160"-1,8-7-12 2,-4 0-12-2,8 0-20 3,-5 0-20 9,5-7 8 13,0 3-24-8,3 1 20-17,1-1-32 2,-1 1 28-2,5-1 16 0,3 4 0 4,0 0 0 27,5-3 4-29,-1-1 4-2,4 1-4 4,4-4 8 8,4 0-8-9,8 4-4-2,7-4 4 44,5 3 4-44,3-3-4-1,4 1-4 0,0-5 4 0,-8 1 4 1,1-1-4 4,-9-6 8-3,-7 7-8 13,-8-1 60-13,-8 4-36 13,-11 1 112-10,-4-1-80-5,-8 3 12 6,-12 1-48 49,-12 3-40-52,-11 3 8-3,-8 8-68 0,-19-1 40 0,-8 0 0 0,-8 4 20 1,0 3 28 1,0 4-4 11,4 3 32-5,0 1-24 10,-4-1-12-16,0 0-8-2,4 7 4 22,4-3 0-16,8-1 24-6,3 1-12 1,12-4-4 6,4-3-4-2,12-11-4 22,8 4 0-14,7-3-20-13,12-4 12 1,12-7-12-1,11-7 8 4,12-4 16 13,16-3 0-16,7-6-12 11,8-8 4-10,4 0 4 4,4-3 0 17,0 4 0-23,4 2 0 0,-4 5-20 23,0-8 12-8,-8 7 20-15,-8 0-4 2,-7 8 16-2,-8-1-16 28,-12 3 40-28,-8 1-24 0,-11 0 56 0,-8 3-44 8,-12 3-24 32,-19 8-12-40,-16 3-72 0,-16 3 40 0,-11 4-32 0,-7 7 40 26,-1-4-60-15,4 4 48-11,-16-4-240 1,9-3 156 2,7-7-232 15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978">
    <iact:property name="dataType"/>
    <iact:actionData xml:id="d0">
      <inkml:trace xmlns:inkml="http://www.w3.org/2003/InkML" xml:id="stk0" contextRef="#ctx0" brushRef="#br0">4471 7472 488 0,'0'4'180'8,"-4"-1"-140"-8,0 4-12 2,0 0 56-2,0 0-52 0,0 0 32 19,-3 3-36-10,-5 1 60-7,0-1-48-2,1-3 72 0,3 0-64 1,0 3 20 36,4-10-40-37,4 0 8 6,0 0-20-5,0 0-16 2,-4 0-4-2,4-7 4 13,0 4 0-14,-4 3 0 38,4-7 0-38,-4 3 24 0,0 1-12 1,1-4 4-1,3 0-8 46,-4 0-8-46,4 0 4 1,0 0-4-1,0 0 0 0,0 0 0 0,-4 1 0 2,0 2 0 23,4 1 0-24,-4-4 0 2,4 3 0-3,0 1 0 38,0-1 0-38,-4 1-12 0,4 3 8 2,0 0 4-1,0 0 0 18,0 0-12-15,0 0 8-3,0 0 40 20,0 0-24-21,-12 0 0 1,12 0-8 31,-7 3 4-32,-1 1-4 0,0-1-4 3,0 4 4-3,1 4-24 46,-1-1 12-46,0 4 4 0,0 3 4 0,4 0 8 0,0 4-4 0,4 3-12 13,0 4 4-12,0 0-4 24,0 3 0-23,0 0 16-2,0 4-4 8,0 3-20-2,-3 0 8-3,-1 7-40 15,0-4 28-11,-4 7-28-1,0 11 28-4,0-3-8 39,5-1 16-39,-5 0 16 3,0-3 0-4,0 7-12-1,-3-18 4 0,3-2 12 3,0-1-4 24,4-7-12-22,-4-7 4-5,4-3 4 9,-3-4 0-8,-1-3 0 3,0-4 0 17,0-3 16-14,4-10-8-6,-3-4 32 0,3-7-24 6,0-3 48 27,4-8-36-24,0-2-32-10,4-15 0 0,0 1 8 2,-1-4 0 0,5-11-4 4,0-6 4 3,0 3-4-5,3 4 0 58,1 0-12-62,0-1 8 0,3 1 4 0,9-4 0 0,-5-3 8 0,8-4-4 0,1 4-4 1,3 7 4 5,4 6-48 16,-8 8 24-19,0 6-20-1,-3 11 24 0,-9 3-8 12,1 4 12-12,-5 3-8 4,-11 14 8 35,-7 0 24-41,-1 10-4 3,-8 1 32-3,1-1-24 0,-5 11 20 19,1-4-20-15,-5 7-8-4,5 4-4 0,-8 0-4 19,0-4 0-13,3 0-12-6,-3 0 8 37,4-3 12-34,-8 0-4-3,3-4-4 0,1 0 4 0,4 4 12 6,-5-3-8-2,-7 2-20 16,0 1 4-10,0 3-12-8,4 0 8-2,0 1 24 30,4 2-4-30,0-9-20 1,3 6 4-1,5-3 4 6,3-1 4 0,1-2 8 13,-1-1-4-17,5-3-20 55,3-7 8-56,4 0 48 3,4-7-20-4,0 0 24 0,0 0-24 0,0-4-8 0,4 1-8 0,0-8 12 0,3-6-8 8,9 3-20 2,3-3 4-5,-7 0 4 77,8-4 4-80,3-3-20-2,0-1 12 0,4 1-24 0,8-7 20 0,-7 3-4 0,-5-3 8 0,0 4 0 0,1-1 0 1,-5 4 8-1,1 3 0 3,-9 4 0 23,1 6 0-24,0 1-12-2,-5 3 8 2,1 4 4 11,0 3 0-11,0 0-12 15,3 0 8-16,1 3 20 33,0 0-8-34,0-3-12 5,7 0 0-5,-7 0 12 12,-1 0-4-11,1-3-12-1,0 0 4 19,-1-1 12-14,-3 1-4-5,-4-1 32 13,0 4-20-9,0 0 40 1,-4 0-32 51,0 0-24-56,0 0 0 2,-4 7 8-2,4-7-4 0,0 0-20 0,0 7 8 0,0-7 12 0,0 3 0 21,4-3-20-21,0 0 8 1,3 0 20 26,5 0-4-20,4 0-40-7,7 4 20 5,-4-1-8 9,9 4 12-6,3 4 0-8,4-1 0 0,4 4-28 32,-12 0 20-32,4 0-4 0,-4 3 12 11,-3-3-12-9,3 0 12-2,-11-8-136 8,3-2 76 38,4-18-524-46</inkml:trace>
    </iact:actionData>
  </iact:action>
  <iact:action type="add" startTime="36131">
    <iact:property name="dataType"/>
    <iact:actionData xml:id="d1">
      <inkml:trace xmlns:inkml="http://www.w3.org/2003/InkML" xml:id="stk1" contextRef="#ctx0" brushRef="#br0">4031 9042 572 0,'-15'-7'208'6,"7"11"-160"-5,8-8-12-1,0 4 12 0,0 0-32 31,0 0-12-30,4 0-8-1,0-3 4 0,3-4 0 36,1 0-12-35,4-3 8-1,-1-1 12 0,13 1-4 0,-5-7 8 0,8-1-8 21,8-6 8-18,12 0-8-1,4 0-4 28,11 3 4-30,8-10-4 2,-4 0 0-2,0 0-12 1,0 0 8 5,1-1-16 22,-5 1 12-25,-4 4 4-3,-11 2 4 1,-4 8-12 40,-4 0 8-38,-16 3-136-3</inkml:trace>
    </iact:actionData>
  </iact:action>
  <iact:action type="add" startTime="36563">
    <iact:property name="dataType"/>
    <iact:actionData xml:id="d2">
      <inkml:trace xmlns:inkml="http://www.w3.org/2003/InkML" xml:id="stk2" contextRef="#ctx0" brushRef="#br0">4545 8797 756 0,'4'-4'280'3,"-12"8"-216"-3,16 6-20 0,-1 1 24 22,1 9-48-18,4 1 16-1,-1 10-20-2,1 4-8 43,0 10-4-42,3 10-4-2,-3 11 0 0,-4 0-28 0,4-15 16 0,-5 5 4 0,1-15 8 25,-4-3-20-22,-4-10 12-3,-4-4-92 2,0-13 52 17,-4-11-216-14,-3-11 148 20,7-10-272-25</inkml:trace>
    </iact:actionData>
  </iact:action>
  <iact:action type="add" startTime="36963">
    <iact:property name="dataType"/>
    <iact:actionData xml:id="d3">
      <inkml:trace xmlns:inkml="http://www.w3.org/2003/InkML" xml:id="stk3" contextRef="#ctx0" brushRef="#br0">4945 8607 528 0,'-27'24'196'3,"23"-14"-152"-3,4 1-12 0,-4-5-176 0,4-6 72 0,0 0-32 0,0 0 60 14,0 0 232-14,4-3-104 27,-4-4 96-27,4 0-108 0,0-3 88 2,4-1-96 26,-4 1 40-28,0 3-60 17,0 0 64-17,-1 4-60 1,1 3 8-1,-4 0-32 0,0 0-4 30,4 0-12-30,4 10-16 2,4 7 4-2,3 11 4 26,9 14 0-26,7 6 8 5,-4 11-4-5,4 3 8 30,0-7-8-30,0 8-36 1,4-15 16 1,-7 4-20-1,-5-14 20 14,-4-7-148-14,-3-10 88 18,0-14-628-18</inkml:trace>
    </iact:actionData>
  </iact:action>
  <iact:action type="add" startTime="37580">
    <iact:property name="dataType"/>
    <iact:actionData xml:id="d4">
      <inkml:trace xmlns:inkml="http://www.w3.org/2003/InkML" xml:id="stk4" contextRef="#ctx0" brushRef="#br0">5191 8724 756 0,'-12'7'280'1,"12"-7"-216"-1,8-10-20 6,-4 10-64-5,7-11 0-1,9-9-48 0,3-5 40 0,16-9-28 50,8-1 32-47,-1 1-24-3,9-1 28 0,3-3-80 7,-3-3 60-7,-5-1-116 0,-7 1 88 2,-4 2-208 15</inkml:trace>
    </iact:actionData>
  </iact:action>
  <iact:action type="add" startTime="37833">
    <iact:property name="dataType"/>
    <iact:actionData xml:id="d5">
      <inkml:trace xmlns:inkml="http://www.w3.org/2003/InkML" xml:id="stk5" contextRef="#ctx0" brushRef="#br0">5405 8250 912 0,'0'14'340'1,"11"-10"-264"-1,16 16-24 15,-3-2-44-14,3 2-16-1,12 15 20 0,8 0-4 14,3 3-72-13,1-7 32 32,3 0-76-33,-3-7 64 0,-1-3-68 0,-3-18 64 2,-8-3-252 58</inkml:trace>
    </iact:actionData>
  </iact:action>
  <iact:action type="add" startTime="38032">
    <iact:property name="dataType"/>
    <iact:actionData xml:id="d6">
      <inkml:trace xmlns:inkml="http://www.w3.org/2003/InkML" xml:id="stk6" contextRef="#ctx0" brushRef="#br0">5712 8088 748 0,'-35'69'276'1,"23"-17"-216"-1,-3 45-16 4,7-42-120 14,4 28 32-18,0 17-244 20,12 4 160-18,7 0-208-2</inkml:trace>
    </iact:actionData>
  </iact:action>
  <iact:action type="add" startTime="41588">
    <iact:property name="dataType"/>
    <iact:actionData xml:id="d7">
      <inkml:trace xmlns:inkml="http://www.w3.org/2003/InkML" xml:id="stk7" contextRef="#ctx0" brushRef="#br0">8700 7465 464 0,'-8'-10'176'4,"8"10"-140"-4,-3 0-8 0,3 0-12 0,0-7-16 7,0 4 0 26,0-4 0-29,0 3 24-4,0-3-12 1,-4 4 92-1,0-4-56 3,0 3 92 45,0-6-80-46,0 10 60-2,4-7-68 1,0 7-20 0,0 7-20 0,4 3 0-1,8 11-8 1,7 0-20 48,1 10 8-49,-1 7 20 1,4 10-4-1,1-3-4 0,-1 11 0 0,4 3-16 0,8 3 8 17,4 7 4-16,8 7 0 5,0 4 0 7,-1-8 0-8,1-6 8 34,-4-4-4-37,-8-6 8 6,-4-11-8-8,-8-7-20 1,1-11 8-1,-9 1-56 0,-3-18 32 5,-4-6-188 35,-8-18 124-39,0-21-416 0</inkml:trace>
    </iact:actionData>
  </iact:action>
  <iact:action type="add" startTime="42056">
    <iact:property name="dataType"/>
    <iact:actionData xml:id="d8">
      <inkml:trace xmlns:inkml="http://www.w3.org/2003/InkML" xml:id="stk8" contextRef="#ctx0" brushRef="#br0">8782 7507 716 0,'-43'55'264'1,"31"-24"-204"-1,-7 18-16 0,7-22-8 1,5 15-28-1,-1-1 4 0,-4 4-4 2,4 0-8 4,-3 4 4 37,-5-4-16-39,0 0 8-4,1-7-16 0,-1-7 12 0,1-10-4 0,-1-8 4 1,1-9-56 34,-1-15 36-28,4-6-24-6,1-11 32-1,3-6 8 2,4-8 12-2,0-3 16 6,4-3-8 29,0-4 16-35,8-3-16 1,4-1 16 1,3 5-16-1,9 2 24 5,-1 11-20 2,8 0 32 15,4 10-28-20,8 4 12-3,0 14-16 37,-1 6 0-37,5 11-4 14,0 14-8-14,-4 10 4 0,-4 7 12 2,-4 0-8-2,-4-3-108 5,-4-7 52 7,-4-11-524-2</inkml:trace>
    </iact:actionData>
  </iact:action>
  <iact:action type="add" startTime="42920">
    <iact:property name="dataType"/>
    <iact:actionData xml:id="d9">
      <inkml:trace xmlns:inkml="http://www.w3.org/2003/InkML" xml:id="stk9" contextRef="#ctx0" brushRef="#br0">9043 9115 644 0,'-8'-7'236'2,"12"4"-180"-2,3-4-20 0,1 0-16 4,8-4-20 4,7-2 16-5,8-8-8 24,8 0-4-27,4-3 0 3,4 0-4-3,3-11 0 1,5 4 24 24,-1-7-12-20,5 3-12-5,3-10-4 1,-4 4 4 24,4-1 0-19,-3 1-44-5,-9 3 24 0,-3 3-92 4,-8 4 64 10,-8 7-408 25</inkml:trace>
    </iact:actionData>
  </iact:action>
  <iact:action type="add" startTime="43247">
    <iact:property name="dataType"/>
    <iact:actionData xml:id="d10">
      <inkml:trace xmlns:inkml="http://www.w3.org/2003/InkML" xml:id="stk10" contextRef="#ctx0" brushRef="#br0">9432 8997 820 0,'-12'11'304'3,"12"-1"-236"-3,4 1-20 0,0-1 20 8,4 0-48-1,3 11-8-4,5 0-8 37,3 3-24-40,5 7 12 6,3-7-48-5,-4 7 28 0,-3-3-20-1,-1 0 28 1,-3 0-36 14,-5-8 36-11,1-2-80-3,-4-5 56 30,-4-2-52-31,0-4 56 15,-1-7-4-14,-3-11 24 0</inkml:trace>
    </iact:actionData>
  </iact:action>
  <iact:action type="add" startTime="43561">
    <iact:property name="dataType"/>
    <iact:actionData xml:id="d11">
      <inkml:trace xmlns:inkml="http://www.w3.org/2003/InkML" xml:id="stk11" contextRef="#ctx0" brushRef="#br0">9735 8641 820 0,'-8'52'304'1,"8"-14"-236"-1,4 11-20 0,0-18 88 0,8 17-84 0,7 7-12 0,5 8-24 0,3 2-16 1,0 8 4-1,4-14-16 0,0-4 8 25,1 1-40-19,-5-15 24-6,-4-6-72 5,-3-8 52-4,-1-3-140 39,-3-20 100-40</inkml:trace>
    </iact:actionData>
  </iact:action>
  <iact:action type="add" startTime="43999">
    <iact:property name="dataType"/>
    <iact:actionData xml:id="d12">
      <inkml:trace xmlns:inkml="http://www.w3.org/2003/InkML" xml:id="stk12" contextRef="#ctx0" brushRef="#br0">10054 8268 808 0,'-19'0'300'1,"15"7"-232"-1,0-7-20 0,4 0 0 4,0 0-36 12,-4 3-4-11,4 7-4 4,4 1-32-7,0 3 16 12,4 6 4-14,3 1 8 1,5 3 0 30,3 4 0-30,5 10 0-1,11-3 0 3,0 10 8 11,4 3-4-14,0-10-4 19,-4 0 4-19,0-3-16 1,-4-4 8 4,0-7 4 23,-4-3 0-23,0-7-36-5,1-4 20 1,-5-10 16 2,4-3 0 29,0-11-32-32,1-7 16 0,3-10-64 5,0-7 44-4,-8-7-476 37</inkml:trace>
    </iact:actionData>
  </iact:action>
  <iact:action type="add" startTime="44459">
    <iact:property name="dataType"/>
    <iact:actionData xml:id="d13">
      <inkml:trace xmlns:inkml="http://www.w3.org/2003/InkML" xml:id="stk13" contextRef="#ctx0" brushRef="#br0">10152 8627 1016 0,'0'-10'376'7,"11"3"-292"-7,13-7-20 1,-5 4-48 2,8-4-20 16,8 4-112-15,4-11 64 6,4-7-180-8,0-3 128 34,-4-7-480-33</inkml:trace>
    </iact:actionData>
  </iact:action>
  <iact:action type="add" startTime="44850">
    <iact:property name="dataType"/>
    <iact:actionData xml:id="d14">
      <inkml:trace xmlns:inkml="http://www.w3.org/2003/InkML" xml:id="stk14" contextRef="#ctx0" brushRef="#br0">9961 8254 612 0,'4'21'228'5,"-4"-18"-180"-4,4 14-12 0,0-3 88 35,-1 7-76-34,5 0 32-2,8 3-44 0,-1 4-24 1,9 3-4 17,3 3-20-18,4 4 8 2,0 7 20-2,0-3-8 59,0-11-72-58,-3 3 32-1,-1-2-128 2,0-12 88-2,-7-6-300 0</inkml:trace>
    </iact:actionData>
  </iact:action>
  <iact:action type="add" startTime="45466">
    <iact:property name="dataType"/>
    <iact:actionData xml:id="d15">
      <inkml:trace xmlns:inkml="http://www.w3.org/2003/InkML" xml:id="stk15" contextRef="#ctx0" brushRef="#br0">10404 7977 840 0,'-11'4'312'1,"3"-8"-244"0,8 4-16 1,0 0-56 3,0 0-8 16,4 0-40-21,0 0 32 5,-4 0-48 9,0 0 40-10,4 0-80-4,0 0 56 1,-1-7 20 63,-3 0 16-64,0 0 52 0,0 0-24 0,0-3 44 0,0 0-32 0,0 3-4 0,0-4-12 0,0 1 4 16,0 7-8-16,0-1-4 44,0 1 4-40,0-1 40-4,0 4-24 1,0 0 80-1,0 0-56 0,4 0 40 1,-4 0-48 18,4 0 32-18,-4 0-36-1,4 0 24 33,0 4-28-32,0-4 16 0,0 3-24-1,4-3 16 3,-1 4-20 33,1-4 0-36,0 3-8 0,4 1 12 0,-1-4-12 1,5 6-4 24,-1-2 0-25,5 3 4 1,3 0-4 26,4 7-4-26,5 3 4 4,-1 11-24-4,8 3 12-1,-1 0 4 17,5 10 4-15,-8 4-80 13,0 0 44-10,-7 0-128 27,-5 7 92-32,-8 0-176 3,-3 0 140-3</inkml:trace>
    </iact:actionData>
  </iact:action>
  <iact:action type="add" startTime="46457">
    <iact:property name="dataType"/>
    <iact:actionData xml:id="d16">
      <inkml:trace xmlns:inkml="http://www.w3.org/2003/InkML" xml:id="stk16" contextRef="#ctx0" brushRef="#br0">9688 8444 800 0,'-7'0'296'10,"7"0"-232"-10,7 0-16 0,-3 0-24 1,0 4-24-1,4 2-28 1,0 1 16 20,0 4 12-16,-1-1 4-2,1 4 24-3,4 3-16 1,3 1 32 16,1 2-28-17,3 4 20 32,5 8-20-32,7 2-8 0,0 4-4 2,8-3 4-1,0-1-4 39,0-6-4-40,4-4 4 0,-1-3-128 0,5-4 68 1,0-13-420 12</inkml:trace>
    </iact:actionData>
  </iact:action>
  <iact:action type="add" startTime="63523">
    <iact:property name="dataType"/>
    <iact:actionData xml:id="d17">
      <inkml:trace xmlns:inkml="http://www.w3.org/2003/InkML" xml:id="stk17" contextRef="#ctx0" brushRef="#br0">14996 8596 384 0,'0'0'140'3,"8"4"-108"-3,3-4-8 22,-3 0-12-18,4-4-12-4,3 1-44 0</inkml:trace>
    </iact:actionData>
  </iact:action>
  <iact:action type="add" startTime="63800">
    <iact:property name="dataType"/>
    <iact:actionData xml:id="d18">
      <inkml:trace xmlns:inkml="http://www.w3.org/2003/InkML" xml:id="stk18" contextRef="#ctx0" brushRef="#br0">15159 8333 664 0,'-35'11'244'3,"23"-4"-188"-3,-3 0-16 0,3 0 12 23,1-1-36-23,-1 5 12 0,0-4-16 19,1 0 20-14,3 0-20-4,0 3 32-1,4-10-28 1,0 10 4 35,8-10-12-36,4 4 4 3,7-4-8-3,9 0 8 1,7 0-8 23,8 0 8-24,15-4-8 4,9 4-12-3,10 0 4 24,17 0 4-15,7 0 0-10,4 0 8 1,12 0-4-1,4 0-4 22,4 0 4-22,-5 0 4 13,5 0-4-10,3 0-4-3,-11 0 4 48,-4 0-16-46,-8-7 8-2,-7 4 48 0,-9 3-24 0,-7-7 44 0,-8 4-36 0,-15-4 40 42,-13 3-40-42,-10 1 56 1,-9-1-48-1,-15 1 80 0,-16 3-64 4,-15 0-36 14,-16 0-12-11,-16 7-40-1,-15 7 20-5,-12-1 4 16,-19 5 12-13,-8-4 16 33,-3 6-8-37,-1 1-12 1,-8-4 0 4,4 1 4-5,1 2 0 1,14-2 16 40,9-5-8-39,-8 5-40-2,4-8 20 0,11 1 0 0,8-5 12 4,16 1-28 1,11-3 16 13,9-4-4-18,14 0 8 0,9 0-72 15,19-4 44-12,15-3 4 29,20-3 20-30,16 3 12-2,23-3 0 1,12-1-20-1,19-6 12 3,15 7 4 52,9-4 4-55,3 0 16 0,8 0-8 0,4 4-12 0,-12-1 0 0,-3 1 20 0,-9 0-8 6,-7 3 16 15,-4 0-16-21,-19 0 60 12,-13 0-40-11,-14-3 24 3,-17-1-32 23,-11 1 60-26,-15 0-44-1,-20-4 20 3,-16 3-36 12,-23 1-16-14,-19 7-8 34,-20 3-4-35,-19 0 0 8,-16 3 16-7,-15 4-4 1,-9 3-12-2,-6 1 4 4,-13-1-24 17,0 7 16-19,8-6-40 7,1-1 32-7,6-3-64 16,9 3 48-17,15 1-8 13,20-4 24-12,15 0-12-2,16-4 16 27,16 0-36-23,15-3 32-4,19 0-92 2,20 0 64 19,15 0 24-21,20-3 16 3,20 3-12 1,19 0 12 56,15 3 4-59,16-3 4 3,12 0 8-4,11 0-4 1,4 4-4-1,4-4 4 0,4 0-16 0,4 3 8 0,-16 1 48 17,-7-1-24-17,-12 4 68 18,-12 0-48-15,-16 4 36-3,-15-1-44 34,-15 0 36-26,-12-6-40-7,-16 3 116 0,-12-7-76 1,-15 0 36-1,-27 0-60 51,-20-7-32-51,-19 7-12-1,-11 7-20 0,-21-7 12 0,-15-7-24 0,-7 7 20 0,-5 0-64 31,-7-4 40-27,7-3-64-4,5 4 60 0,15-7-104 1,8-1 80 5,15 4-92 22,16 0 88-28,19 0-72 0,16 4 80 14,15-1-72-12,24 4 72-2,15 0 40 36,24-3 16-33,19 3-4-3,20 0 4 0,15-3 20 1,16-4-8 36,7 0 24-36,12 0-20 0,-11-4 100-1,-4 5-60 0,-16 2 116 48,-12-6-92-46,-15 10 60-2,-20-7-80 0,-15 3 84 0,-16 4-80 0,-19 0 120 0,-24 0-100 19,-19 0-56-18,-23 11-20 11,-24-1 0-7,-19-6 0-5,-12 6 8 16,-11 4-8-2,-5-7-116-13,-7-4 60-1,4 1-180 21,11-8 128-20,5-3-232 9,11-10 188-9</inkml:trace>
    </iact:actionData>
  </iact:action>
  <iact:action type="add" startTime="67723">
    <iact:property name="dataType"/>
    <iact:actionData xml:id="d19">
      <inkml:trace xmlns:inkml="http://www.w3.org/2003/InkML" xml:id="stk19" contextRef="#ctx0" brushRef="#br0">22696 8368 364 0,'43'-17'132'10,"-24"6"-100"-10,12-3-12 0,-15 11 88 1,7-4-64-1,1-3 60 27,7-1-60-24,4 1 68-3,0 0-64 0,-4 3 8 20,8 3-32-18,4-6 4-2,11 6-16 0,8 1-16 29,12 3 0-29,20 0 48 0,7 3-24 45,15 1 16-45,17-1-20 3,7 4 8-3,15 4-12 0,13-1 36 0,15 11-24 0,11-4 32 27,20 7-32-27,4 0 32 2,12 1-32-2,3-5 4 5,8-2-16 27,1-4 72-28,3-8-48-3,-8-6 76 2,-3 0-64-3,-5-6 20 29,-7-5-40-28,-8-3-16 6,-8 4-8-7,-15-7 20 1,-12 6-12 10,-12 1 4-9,-19 0-8 21,-20 6-16-20,-15 4 4-3,-20 0 20 24,-19 0-8-24,-19 0-12 3,-16 4 0-1,-16 2 20 9,-19 5-8-10,-23-1 24 28,-28 1-20-29,-27-1-20 3,-35 0 0-1,-27-6-32 2,-39 13 24 34,-35-13-40-37,-35 6 36-1,-28 0-92 0,-11 4 64 0,4 3 24 47,4 1 16-40,3 6 52-7,5-3-24 1,3-1-20 0,1-2 0 0,3 6-36-1,4 0 20 0,12 4-12 18,12-4 16-17,23 0 16 16,23-3 0-16,23-11 8 11,24 1-8-11,31-4-48 13,28-4 28-13,18-3-68 41,24 0 48-42,20-3-20 2,23-4 36-2,27-4-8 0,31 1 16 1,36 0 24 5,34-1-4 30,31 8 16-36,32-8-16 0,30 11 24 0,36 0-20 1,12 0-4 15,26 11-4-15,16-8-24 27,12 11 12-25,8 0 12-3,-5-4 0 0,-10 4 40 11,-1 0-20-9,-12-4 84 22,-4-3-60-24,-19-7 40 0,-11 0-52 13,-16-7 8-11,-28-7-28 6,-19 1 8-3,-38-5-12 22,-28 1 36-22,-32 3-24-5,-30 0 12 2,-20 4-20-1,-27 0-16 43,-27-1-4-41,-35-3-32-3,-47-3 20 0,-39 0-4 0,-46-4 12 0,-40-3-20 34,-34 3 16-32,-24 0-4 1,-8 4 8-3,-7-4-12 0,-4 4 12 3,-4 0-32 29,-20 13 24-32,8 4-92 0,0 7 60 1,8 7-40 26,12 3 52-25,15 1-32-2,24 9 36 1,26-6 20 11,28 3 8-10,28-3-40 9,26-7 24-7,32-4-80 23,23-6 56-27,23-8-16 1,28-3 36 9,26-7-4-9,32-6 16 14,31 2 16-14,39 1 0 13,27-4-12-13,36 4 4 29,22 0 12-30,24 3-4 2,12-3-4-2,3 3 4 3,1 0 56 7,-9 7-32 58,-15-3 60-66,-15-1-52-2,-16 1 44 0,-20 10-44 0,-26 0-36 0,-24 0-4 0,-32 0-204 0,-30 3 116 0,-35 8-508 33,-47-4 332-30,-39 3 76-3</inkml:trace>
    </iact:actionData>
  </iact:action>
  <iact:action type="add" startTime="70521">
    <iact:property name="dataType"/>
    <iact:actionData xml:id="d20">
      <inkml:trace xmlns:inkml="http://www.w3.org/2003/InkML" xml:id="stk20" contextRef="#ctx0" brushRef="#br0">19575 7832 528 0,'-4'-4'196'5,"1"4"-152"-5,3 11-12 2,0-11 8 22,0 3-28-23,-4 4 24 2,0 4-24-2,0-8 12 29,0 4-12-29,0 3 12-1,-4-6-16 0,1-1 4 24,3 4-4-24,-12 4 12 0,1-1-12 22,-1 0 24-22,0 4-20 3,-3 0 48-2,0 3-32 26,-1 1 48-27,1 2-44 0,-5-6 4 2,5 3-24 15,-1 4-16-17,1 0 0 3,3 0 12 36,1 3-4-37,3-3-12-2,0-8 4 0,1 5 12 0,-1-1-4 1,0 0 40 5,1 1-20 39,3 2 4-45,-4-2-16 0,4 2-8 0,-3 5 0 0,3 2 4 0,-4 1-4 15,1 7-20-5,-5 10 8 3,-7 10 12-10,-1 14 0-3,-3-3 8 19,-4 10-8-15,-4-4-4-4,0 1 4 9,4-11 72-5,0-3-40 28,4-7 4-32,-1-4-24 2,5-10-12-2,3-10 0 1,5-7-4 11,3-4 0-9,1-10 8 24,-1-7-4-27,4-7-20 5,4-10 8-5,0-4-4 7,4-17 4 1,8 0 8 29,4-14 0-37,7-14 8 2,5-3-4-2,7-10 8 1,8-4-8 13,7-4-12-12,9 4 4 0,3-3-4 20,8-1 0-22,8 8 0 3,-8-4 0 56,-3 14 8-59,-1-1 0 0,-4 12 0 0,-7 9 0 0,-8 4 8 0,-8 14-4 0,-12 7-12 0,-4 7 4 6,-7 3 48 20,-8 7-24-19,-4 7 0-7,-12 7-12 6,1-4-8-5,-1 4 4 4,4 4-16 4,0-11 8 25,1 3 4-19,7-3 0-15,0 0-12 0,0 0 8 2,-4 7 4-1,4-7 0 0,0 0 16 14,0-7-8-14,0 4-4 30,0-8 0-30,0 4-24 1,0 4 12-1,4-4 4 1,-4 3 4 20,0 4-12-22,-4-6 8 3,0 2-32 2,4 4 20 30,-8 4-28-21,0-4 24-13,8 0-52-1,-7 6 40 2,-1-6-20-2,4 4 32 0,-4 3 36 6,0-7-8 21,8 0-8-27,-7 3-4 0,7-3 4 16,-8 7 0-12,8-7-64-4,0 0 36 52,-4 0-60-50,4 0 52-2,0 0-44 0,0 0 44 1,-8 0 28-1,0 0 8 0,8 0 12 20,-7 4-8-19,7-4 40 0,-8 7-20 2,8-7 20 31,-8 3-24-34,8-3 52 5,-4 7-40-5,0 3 72 19,0-10-56-19,-4 4 64 3,1-1-64-2,-1 1 20 6,0 3-40 41,-4-4 0-47,1 4-16 3,-1 0-8-4,-7 0 0 0,-5 0 4 1,-3 0-4-1,0 3-12 31,-8 4 4-21,-4 3 12-10,0 4-4 1,-8 7-12 1,5 3 4 0,-1 0 4 12,4 0 0-11,0 0 8 36,12-3-4-39,-1-4-12 0,5-3 4 2,4-1 4 1,3-6 0-2,4-3 8 18,8-4-4-18,4-7-12 0,4 0 4 54,4 0 4-52,4-11 0-3,0-3 16 0,3 1-8 0,1-8-12 1,3 4 0-1,1-4 12 0,-1 0-4 5,4 0 8 6,1-6-8-6,-1 2-20 33,0 5 8-38,1-1 32 5,-1 0-16-5,0 7-8 4,1-3-4-2,-1 7 4 2,-7-1 0 2,-1 4 0 5,-3 4 0-3,0-1 0 38,-5 1 0-46,1 3 8 7,0 3-4-7,0 1 24 2,0-1-16-2,-1 1 12 1,5 6-12 29,0-6 0-24,3 3-4-6,1-4-16 2,-1 4 4-1,1-7 4 0,-1 3 0 38,1-3-12-39,0 7 8 0,-5-7 12 0,5 4-4 0,-1 3 8 9,1-4-8-8,0 1-12 30,-1 2 4-27,1-2 12-4,3-1-4 4,-3 1 8 0,-1-4-8 97,1 0-12-98,-5 0 4-3,1 0 12 0,-4 0-4 0,-4 0 8 0,0 0-8 0,0 0 8 0,-1 0-8 0,-3 0 16 1,0 7-12-1,0 0 4 0,0 3-4 0,0 4 4 0,4 3-8 5,4 4 8 5,4 7-8-7,-1-4-20 16,9 10 8-17,3 8 12 41,8 6 0-43,1-6-12 6,3 3 4-6,0 0 4 0,-8-4 0 3,-4-6 0-2,-3-4 0 1,-1-3 8 24,-7-8-4-21,-1-6-4-3,-3 0 4-1,-4-4 12 37,-4-3-8-35,0-7-4-2,-12 0 0-1,-3-3-16 0,-5-4 8 0,-3-3-4 6,0-4 0 16,-5-4 8-20,1 5 0-2,-4-8-20 19,4 4 12-16,0-1 4-3,3 1 4 6,1-4 0 34,3 4 0-40,1 0 0 5,3-4 0-4,5 0-20-1,-1 0 12 13,4 4-12-11,1 0 8-1,-1 0 0 5,4 3 4 47,4 3 0-53,-4-6 0 2,4 7 0-2,0 6 0 1,0-10 8-1,0 7 0 1,0 1 8 4,0-8-4 48,4 3-4-53,0 1 4 4,0 0-16-4,3-4 8 0,1 3 4 1,4-9 0-1,-4 2-12 29,3 4 8-28,1-6 12 0,0-1-4 0,-5 0-4 13,1 0 4-11,-4 1-16 25,4 6 8-28,-8-7 12 1,0 4-4 4,-8 3 8-4,0 0-8 15,-3 4-4-4,-9-1 4-11,1 5-68-1,-5 2 36 0,1 1-76 25,-4 3 60-17,4 0 44-8,-5 0 4 6,5 3 32-6,0-3-24 10,-1 0 4 11,1 0-8-16,0 0-16-4,-1 0 4 3,5 4 4 1,-1-1 0 13,1 4-12-10,-1-4 8-5,5 4 12 0,-5 0-4 1,5 0-12 7,-5 0 4-8,1 0 12 17,-1 3-4-9,1 4-4-10,3-10 4-1,1 6-4 16,-1 0 0-15,5 8 0 10,-5-8 0-6,0 7-20 16,1 1 12-21,-5 2-12 3,1 1 8-2,0 0-8 9,-1 0 8 5,5-1 8-13,-1 1 4 50,0 0 16-52,1 0-8 2,-1-1-4-2,5-2 0 0,-1-1-16 1,0-3 8-1,4 0 4 0,-3-4 0 29,3 0 8-23,0-6-4-6,4-1 24 4,0-3-16 1,1-3 24 3,3-4-24-5,0 0-12 21,3-3-4-24,5-4 12 0,0 0-4 15,4-3-4-14,-1-4 4 3,5-7-16 29,0 4 8-33,3 0 4 0,4 0 0 2,5-8 0 40,3 1 0-41,0 4-12 5,0 2 8-6,0 5 4 1,0 6 0-1,0-3-12 0,0 3 8 8,-3 3 4-3,-5 4 0 3,0 4 0 20,1 0 0-28,-5 3 8 7,1 0-4-6,-5 0-4 0,1 0 4 15,-5 3 28-14,1 0-16 7,0 4 32-5,-4 0-32 41,-1 0 48-44,-3 11-36-1,0-8-4 0,0 0-16 0,0 4 12 0,4 3-12 8,-4-3-4 9,3 4 0-13,1-1-4 9,8 4 0-11,-1-1 0-1,9 8 0 5,3 0-12 20,8 3 8-23,4 3-4-3,4 4 0 1,3 0 8 38,5 4 0-39,-1 3 0 2,-3-7 0-2,-4 0 8 0,-4-3-4 2,-8 3-4 13,-4-14 4-14,-7-3 4 24,-5-4-4-19,-3-7-4-6,-4-3 4 1,-4-7-84 15,-8-10 44-14,-4-7-312 10,-8-4 192-10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2:13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998">
    <iact:property name="dataType"/>
    <iact:actionData xml:id="d0">
      <inkml:trace xmlns:inkml="http://www.w3.org/2003/InkML" xml:id="stk0" contextRef="#ctx0" brushRef="#br0">17887 5895 560 0,'-4'0'208'5,"0"4"-164"-5,0-1-8 0,0 4-40 30,0 0-4-29,0 0 4-1,0 0 4 0,1 0 60 17,-1-1-32-9,0 1 24-8,0 0-32 0,0 0 0 23,4-7-12-18,0 7 12-4,4-7-12 20,0 0 40-20,4 0-24 1,3-3 56-2,9-1-44 3,3 1 0 21,4-4-20-23,4 0 16 4,8 3-20-5,8 1-12 18,7 0-4-17,5-4 4 16,7-4 0-16,8 1 0-1,4 0 0 33,7 3 0-29,1-4 0-4,0 1-20 0,7-1 12 14,0-6-4-12,5 3 4-2,-1 1 0 64,8-1 0-64,-8-4 8 0,0 5 0 3,-3-1-12-3,-1 0 8 0,1 4-16 0,-5-1 12 1,-3 1-40-1,-8 3 28 48,-8 3-28-48,-8-3 28 0,-8 4 20 0,-7 0 0 0,-12-4 12 0,-8 3-8 6,-7 1-20 19,-5-1 8-21,-3 1 12-3,-8-1 0 16,-4-3-4-17,-8 4 4 2,-4 0-4 1,1 3 0 26,-5-4-36-22,1 4 20-7,-5 4-116 2,1-1 72-2,-5 0-352 16</inkml:trace>
    </iact:actionData>
  </iact:action>
  <iact:action type="add" startTime="10858">
    <iact:property name="dataType"/>
    <iact:actionData xml:id="d1">
      <inkml:trace xmlns:inkml="http://www.w3.org/2003/InkML" xml:id="stk1" contextRef="#ctx0" brushRef="#br0">18439 5542 652 0,'12'-20'244'3,"-12"20"-192"-2,0-11-12 2,0 8 4-2,0-1-32 0,-4 1 24-1,4 3-24 14,-8 0-12-11,-3 7-4 42,-5 3 20-45,-3 4-8 0,-5 7 16 2,-3-1-16-2,-8 1 32 0,-4 3-24 0,-4 8 20 2,0-1-20 45,-3 0 20-46,-1 3-24-1,4 4-12 0,4-3-4 0,8 6 12 0,8-9-4 14,7 2-4-14,12-6 4 20,12 0 20-18,12-1-12-2,11-13 12 16,19 0-12-12,13-7-44 0,11-4 20 11,11-3-112-11,12-7 68-3,5 0-240 15</inkml:trace>
    </iact:actionData>
  </iact:action>
  <iact:action type="add" startTime="24329">
    <iact:property name="dataType"/>
    <iact:actionData xml:id="d2">
      <inkml:trace xmlns:inkml="http://www.w3.org/2003/InkML" xml:id="stk2" contextRef="#ctx0" brushRef="#br0">20241 7486 20 0,'4'3'8'11,"-1"1"-8"-11</inkml:trace>
    </iact:actionData>
  </iact:action>
  <iact:action type="add" startTime="24369">
    <iact:property name="dataType"/>
    <iact:actionData xml:id="d3">
      <inkml:trace xmlns:inkml="http://www.w3.org/2003/InkML" xml:id="stk3" contextRef="#ctx0" brushRef="#br0">20252 7489 416 0,'0'0'152'3,"0"0"-116"-3,0 4-12 2,0-4 12 0,0 0-24-1,4-4-12-1,0 4-4 0,0-3-16 1,0 0 12 7,4-1-24 1,-4 1 20-3,3-1-260 54,-3-3 152-60,0 0-8 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3023A-AC60-9045-86C1-035043076095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87877-B2E9-6746-AAA9-69ADC960E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35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Define V^\star with a callout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05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Function approximation =&gt; generalization</a:t>
            </a:r>
          </a:p>
          <a:p>
            <a:r>
              <a:rPr lang="en-US"/>
              <a:t>Solution concepts – restricted class in which we will search for our solution concepts</a:t>
            </a:r>
          </a:p>
          <a:p>
            <a:endParaRPr lang="en-US"/>
          </a:p>
          <a:p>
            <a:r>
              <a:rPr lang="en-US"/>
              <a:t>Figure for Q^\star: 3x3 grid Q^\star is the shortest path in the graph (maybe re-use the dynamic programming figure)</a:t>
            </a:r>
          </a:p>
          <a:p>
            <a:endParaRPr lang="en-US"/>
          </a:p>
          <a:p>
            <a:r>
              <a:rPr lang="en-US"/>
              <a:t>Q^\star induces policy, model induces policy</a:t>
            </a:r>
          </a:p>
          <a:p>
            <a:r>
              <a:rPr lang="en-US"/>
              <a:t>Example of natural policy classes (linear separator, e.g.)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21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Link to the previous slide? In the search tree, every path has a different distribution over states. </a:t>
            </a:r>
          </a:p>
          <a:p>
            <a:r>
              <a:rPr lang="en-US"/>
              <a:t>Policies induce very different distributions</a:t>
            </a:r>
          </a:p>
          <a:p>
            <a:r>
              <a:rPr lang="en-US"/>
              <a:t>You don’t know which are good a priori.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92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Does credit assignment have to be on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05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true in multi-step RL.</a:t>
            </a:r>
          </a:p>
          <a:p>
            <a:endParaRPr lang="en-US"/>
          </a:p>
          <a:p>
            <a:r>
              <a:rPr lang="en-US"/>
              <a:t>Maybe not a good example – Take all actions supports all distribution</a:t>
            </a:r>
          </a:p>
          <a:p>
            <a:endParaRPr lang="en-US"/>
          </a:p>
          <a:p>
            <a:r>
              <a:rPr lang="en-US"/>
              <a:t>All distributions in the span of |A| of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6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 \sqrt{d^2/n}</a:t>
            </a:r>
          </a:p>
          <a:p>
            <a:endParaRPr lang="en-US"/>
          </a:p>
          <a:p>
            <a:r>
              <a:rPr lang="en-US"/>
              <a:t>Linear function approximation is only useful </a:t>
            </a:r>
            <a:r>
              <a:rPr lang="en-US" err="1"/>
              <a:t>bc</a:t>
            </a:r>
            <a:r>
              <a:rPr lang="en-US"/>
              <a:t> of linear assumption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52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Upper bound Q^\star and drop the \hat{Q} part.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8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 the figure</a:t>
            </a:r>
          </a:p>
          <a:p>
            <a:r>
              <a:rPr lang="en-US"/>
              <a:t>Not sufficient on it’s own for multi-step 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98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Low rank MDP, even if you don’t know the features, or if you were using non-linear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12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we need to use the performance difference?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72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7C5C8-F994-4C5E-A09B-6830D53995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7C5C8-F994-4C5E-A09B-6830D53995F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9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78CCC-4E7A-4DC1-B7C0-D2D65C3F77F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20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78CCC-4E7A-4DC1-B7C0-D2D65C3F77F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20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65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9FA7B-1CE9-4FD1-AE3F-E84BB7F7261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55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concrete example here, Maybe give example of policy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9FA7B-1CE9-4FD1-AE3F-E84BB7F7261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01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12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66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27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5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55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Maybe add a plot?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877-B2E9-6746-AAA9-69ADC960E7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75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9FA7B-1CE9-4FD1-AE3F-E84BB7F726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4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3ACDD-29B6-6041-932F-631988DA7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18916D-A53C-6340-86F6-00FB8CE4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25ECE-AB12-3A46-9AA1-5F5048FA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D096-D224-4EE5-9F1D-454D421F488B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AD512-78C6-7A4D-A80E-63149453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45A65-98BF-0649-9A7C-D17B67DF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0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BC86-6A6E-B94B-BDEE-B9C24585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89CA5-E6F2-CD43-A9E7-57E9FEDA4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A7047-694A-3747-9BE6-7C0832F1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D7A4-EBB3-4CA8-AB56-E56B3BB6355B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ABF0D-C6A9-7644-98DA-EACF116D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29305-C864-8241-B1F1-36BEA218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4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AD02CB-EB7B-B545-9A37-A31C2DF0B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9FA0E-BDCD-294A-A7FD-827A1B8AF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ED8AD-7727-214F-8002-888CE9DA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37E4-0073-4506-8CE0-44830A27498E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D31FE-3CE5-4B49-A0B1-76B104A4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F5F7-95A6-C94E-9A4B-1CFE78D8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92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435100"/>
            <a:ext cx="5211763" cy="27521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27521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49366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EF3D8-8108-BF42-83D3-5052F6681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228C4-D2ED-2E4A-AAAB-CBEC4C134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274F3-31EB-8540-956E-88B6628ED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35C3-9F8C-4C11-83FA-AEE3E489C8A8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96D73-3B94-9A45-983E-93D9894D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22468-F5EB-C048-A839-A134B26C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3063" y="649287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285FD81E-B43C-D14E-AD4C-191061A08CDF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4A04-87A2-8048-AD82-9694FDEFD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F595B-7C05-F346-AABE-60215B627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F1A0A-7097-8A4D-BD4D-6C7A3D2D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9D4B-8E81-424E-9E45-20D12E9CF265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93BB2-644F-DA49-BDD3-9604F810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FA853-72DB-6E40-A527-17BCE60D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7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E01E4-0F87-234A-AD2D-3AEAEF41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38672-D8F2-4D45-AEC2-6F33147FC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473F4-9C24-994B-AD5B-5D7A4911B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2EBF7-7326-AF48-A5B6-14429D7A3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0C8D-A26F-4FEA-8D78-3F978B8EE760}" type="datetime1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57AC0-7F05-5640-AD9D-8689D829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B086C-CFF1-374A-8A2B-EEF9D612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5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E12AA-4C86-0943-910C-5A940205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4EA3A-96F0-2143-AD0A-E3293EF6A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DC3EC-8ABD-884E-8072-3A07A9D42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A47D46-33B1-FB4D-ACFE-4FBAD4941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0DCD8-BA1D-3B4F-956D-28918E544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8EC448-4754-584D-B0B9-EB9DBAB9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F925-93C4-4FC5-8E9B-8E5D08435D82}" type="datetime1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EFC02F-7548-BA4A-86E8-03C25127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FA912B-092D-CD4E-8DD4-AF738E31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91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F768B-EABF-5245-AED6-1E36B64F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76B2B-F28A-7545-9CC3-34B0EEDE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3D6BB-363C-4928-B70D-6D2C70F44492}" type="datetime1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2F999-D463-BC41-88E7-2B08CA5F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998E6-6F0E-C84D-9B90-524F693E2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3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F9EC0-DF62-C841-879E-EDB86F74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F596-117D-4618-A9E0-BD11F42544B9}" type="datetime1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8225AE-DAA0-5A4F-84E0-C59B170A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9BEB0-A650-1248-8325-2E44F798D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7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88AC-E35E-3347-B064-86EBC55A5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393A-D5C7-AB48-B516-08A4AC32D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16079-4D86-844F-84D3-485FD791C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68ADF-2046-1D43-A4E8-CA7F81E3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8C67-8B52-417A-8338-1920E3064FB0}" type="datetime1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68B12-2CF1-9F43-B5B6-760715F0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1A4AB-226C-FE4F-BE0E-B5E474461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6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BC407-9D2F-9F41-BC53-E66BA69A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C34DA-E48A-364C-A57D-9BDCB4161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45AC3-E68E-5042-BAEF-7692CE377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C905DD-1B09-ED4A-BEA3-E20011A02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A999-58D0-440A-9DCF-1F4BEA044684}" type="datetime1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A8A0B-0B43-7441-8F14-A840B9CF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DB5AB-EFE7-1647-9991-46F10D9AF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8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056B12-53DC-0C44-AA6B-C8F18FC1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9628A-8463-814C-A21B-D38999461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62543-B50A-214B-B54C-9AFAA09E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3475E-2D7C-4058-9849-ECB89678A79F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308DB-4D67-8F44-9478-7EDCD362E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262A8-E700-F345-8756-455FA34D2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FD81E-B43C-D14E-AD4C-191061A08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8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svg"/><Relationship Id="rId3" Type="http://schemas.openxmlformats.org/officeDocument/2006/relationships/hyperlink" Target="https://rltheorybook.github.io/" TargetMode="External"/><Relationship Id="rId7" Type="http://schemas.openxmlformats.org/officeDocument/2006/relationships/hyperlink" Target="http://aka.ms/rl_hiring" TargetMode="External"/><Relationship Id="rId12" Type="http://schemas.openxmlformats.org/officeDocument/2006/relationships/image" Target="../media/image1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6" Type="http://schemas.openxmlformats.org/officeDocument/2006/relationships/hyperlink" Target="http://vowpalwabbit.org/" TargetMode="External"/><Relationship Id="rId11" Type="http://schemas.openxmlformats.org/officeDocument/2006/relationships/image" Target="../media/image181.svg"/><Relationship Id="rId5" Type="http://schemas.openxmlformats.org/officeDocument/2006/relationships/hyperlink" Target="http://aka.ms/personalizer" TargetMode="External"/><Relationship Id="rId15" Type="http://schemas.openxmlformats.org/officeDocument/2006/relationships/image" Target="../media/image185.svg"/><Relationship Id="rId10" Type="http://schemas.openxmlformats.org/officeDocument/2006/relationships/image" Target="../media/image180.png"/><Relationship Id="rId4" Type="http://schemas.openxmlformats.org/officeDocument/2006/relationships/hyperlink" Target="http://hunch.net/~rwil" TargetMode="External"/><Relationship Id="rId9" Type="http://schemas.openxmlformats.org/officeDocument/2006/relationships/image" Target="../media/image179.svg"/><Relationship Id="rId14" Type="http://schemas.openxmlformats.org/officeDocument/2006/relationships/image" Target="../media/image184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hyperlink" Target="https://hunch.net/~l2s/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10" Type="http://schemas.openxmlformats.org/officeDocument/2006/relationships/image" Target="../media/image17.sv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1.mp4"/><Relationship Id="rId7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hyperlink" Target="http://aka.ms/personalizer" TargetMode="Externa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6.png"/><Relationship Id="rId5" Type="http://schemas.openxmlformats.org/officeDocument/2006/relationships/image" Target="../media/image5.tiff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9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20.png"/><Relationship Id="rId11" Type="http://schemas.openxmlformats.org/officeDocument/2006/relationships/image" Target="../media/image370.png"/><Relationship Id="rId10" Type="http://schemas.openxmlformats.org/officeDocument/2006/relationships/image" Target="../media/image360.png"/><Relationship Id="rId9" Type="http://schemas.openxmlformats.org/officeDocument/2006/relationships/image" Target="../media/image350.png"/><Relationship Id="rId14" Type="http://schemas.openxmlformats.org/officeDocument/2006/relationships/image" Target="../media/image4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4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80.png"/><Relationship Id="rId9" Type="http://schemas.openxmlformats.org/officeDocument/2006/relationships/image" Target="../media/image5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5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560.png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9" Type="http://schemas.openxmlformats.org/officeDocument/2006/relationships/image" Target="../media/image5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8.png"/><Relationship Id="rId5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10" Type="http://schemas.openxmlformats.org/officeDocument/2006/relationships/image" Target="../media/image97.png"/><Relationship Id="rId9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123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35.png"/><Relationship Id="rId7" Type="http://schemas.openxmlformats.org/officeDocument/2006/relationships/image" Target="../media/image127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9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7" Type="http://schemas.openxmlformats.org/officeDocument/2006/relationships/image" Target="../media/image1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14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1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5" Type="http://schemas.openxmlformats.org/officeDocument/2006/relationships/image" Target="../media/image1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5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microsoft.com/office/2011/relationships/inkAction" Target="../ink/inkAction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microsoft.com/office/2011/relationships/inkAction" Target="../ink/inkAction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11/relationships/inkAction" Target="../ink/inkAction3.xml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1.xml"/><Relationship Id="rId7" Type="http://schemas.microsoft.com/office/2011/relationships/inkAction" Target="../ink/inkAction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microsoft.com/office/2011/relationships/inkAction" Target="../ink/inkAction5.xml"/><Relationship Id="rId5" Type="http://schemas.openxmlformats.org/officeDocument/2006/relationships/image" Target="../media/image70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microsoft.com/office/2011/relationships/inkAction" Target="../ink/inkAction6.xml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microsoft.com/office/2011/relationships/inkAction" Target="../ink/inkAction7.xml"/><Relationship Id="rId5" Type="http://schemas.openxmlformats.org/officeDocument/2006/relationships/image" Target="../media/image119.png"/><Relationship Id="rId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11/relationships/inkAction" Target="../ink/inkAction8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microsoft.com/office/2011/relationships/inkAction" Target="../ink/inkAction9.xml"/><Relationship Id="rId5" Type="http://schemas.openxmlformats.org/officeDocument/2006/relationships/image" Target="../media/image140.png"/><Relationship Id="rId4" Type="http://schemas.openxmlformats.org/officeDocument/2006/relationships/image" Target="../media/image13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microsoft.com/office/2011/relationships/inkAction" Target="../ink/inkAction10.xml"/><Relationship Id="rId4" Type="http://schemas.openxmlformats.org/officeDocument/2006/relationships/image" Target="../media/image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microsoft.com/office/2011/relationships/inkAction" Target="../ink/inkAction11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microsoft.com/office/2011/relationships/inkAction" Target="../ink/inkAction12.xml"/><Relationship Id="rId4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microsoft.com/office/2011/relationships/inkAction" Target="../ink/inkAction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165.png"/><Relationship Id="rId4" Type="http://schemas.microsoft.com/office/2011/relationships/inkAction" Target="../ink/inkAction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124.png"/><Relationship Id="rId4" Type="http://schemas.openxmlformats.org/officeDocument/2006/relationships/image" Target="../media/image16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microsoft.com/office/2011/relationships/inkAction" Target="../ink/inkAction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6" Type="http://schemas.openxmlformats.org/officeDocument/2006/relationships/image" Target="../media/image10.jpeg"/><Relationship Id="rId5" Type="http://schemas.openxmlformats.org/officeDocument/2006/relationships/image" Target="../media/image18.jpeg"/><Relationship Id="rId4" Type="http://schemas.openxmlformats.org/officeDocument/2006/relationships/image" Target="../media/image1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4" Type="http://schemas.openxmlformats.org/officeDocument/2006/relationships/image" Target="../media/image23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5" Type="http://schemas.openxmlformats.org/officeDocument/2006/relationships/image" Target="../media/image237.png"/><Relationship Id="rId4" Type="http://schemas.openxmlformats.org/officeDocument/2006/relationships/image" Target="../media/image17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24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24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231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image" Target="../media/image31.png"/><Relationship Id="rId5" Type="http://schemas.openxmlformats.org/officeDocument/2006/relationships/image" Target="../media/image261.png"/><Relationship Id="rId4" Type="http://schemas.openxmlformats.org/officeDocument/2006/relationships/image" Target="../media/image177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43163-C34C-6548-8705-0DDBF4853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677"/>
            <a:ext cx="9144000" cy="1949380"/>
          </a:xfrm>
        </p:spPr>
        <p:txBody>
          <a:bodyPr>
            <a:normAutofit/>
          </a:bodyPr>
          <a:lstStyle/>
          <a:p>
            <a:r>
              <a:rPr lang="en-US"/>
              <a:t>Theoretical Foundations of Reinforcement Learning </a:t>
            </a:r>
          </a:p>
        </p:txBody>
      </p:sp>
      <p:pic>
        <p:nvPicPr>
          <p:cNvPr id="4" name="Picture 3" descr="A person wearing a black shirt and smiling at the camera&#10;&#10;Description automatically generated">
            <a:extLst>
              <a:ext uri="{FF2B5EF4-FFF2-40B4-BE49-F238E27FC236}">
                <a16:creationId xmlns:a16="http://schemas.microsoft.com/office/drawing/2014/main" id="{248263B3-0156-41D8-A057-4C984A2B8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51" y="2281924"/>
            <a:ext cx="1536179" cy="153145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C7AF1FC-D010-4EB8-BA05-469F067953E0}"/>
              </a:ext>
            </a:extLst>
          </p:cNvPr>
          <p:cNvSpPr txBox="1">
            <a:spLocks/>
          </p:cNvSpPr>
          <p:nvPr/>
        </p:nvSpPr>
        <p:spPr>
          <a:xfrm>
            <a:off x="4460458" y="3841628"/>
            <a:ext cx="3549607" cy="1113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Akshay Krishnamurthy</a:t>
            </a:r>
          </a:p>
          <a:p>
            <a:pPr algn="l"/>
            <a:r>
              <a:rPr lang="en-US" sz="2800" dirty="0"/>
              <a:t>@Microsoft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70E2E-A492-4D81-8B6E-F4E0133228F9}"/>
              </a:ext>
            </a:extLst>
          </p:cNvPr>
          <p:cNvSpPr txBox="1"/>
          <p:nvPr/>
        </p:nvSpPr>
        <p:spPr>
          <a:xfrm>
            <a:off x="1023901" y="3879544"/>
            <a:ext cx="33156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Alekh Agarwal</a:t>
            </a:r>
          </a:p>
          <a:p>
            <a:r>
              <a:rPr lang="en-US" sz="2800" dirty="0"/>
              <a:t>@Microsoft Research</a:t>
            </a:r>
          </a:p>
        </p:txBody>
      </p:sp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564EF6E-ED59-4FE3-86CC-7B2119213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78" y="2416033"/>
            <a:ext cx="1688810" cy="1442821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3F5AE25E-5588-4137-BFC1-F8BF71768C35}"/>
              </a:ext>
            </a:extLst>
          </p:cNvPr>
          <p:cNvSpPr txBox="1">
            <a:spLocks/>
          </p:cNvSpPr>
          <p:nvPr/>
        </p:nvSpPr>
        <p:spPr>
          <a:xfrm>
            <a:off x="8823393" y="3813377"/>
            <a:ext cx="3334105" cy="1446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John Langford</a:t>
            </a:r>
          </a:p>
          <a:p>
            <a:pPr algn="l"/>
            <a:r>
              <a:rPr lang="en-US" sz="2800" dirty="0"/>
              <a:t>@Microsoft Research</a:t>
            </a:r>
          </a:p>
        </p:txBody>
      </p:sp>
      <p:pic>
        <p:nvPicPr>
          <p:cNvPr id="16" name="Picture 1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2839D9DD-EBDB-4D04-9B2E-FC2FE9D8FE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0" r="7013"/>
          <a:stretch/>
        </p:blipFill>
        <p:spPr>
          <a:xfrm>
            <a:off x="9037965" y="2158842"/>
            <a:ext cx="1362943" cy="16545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9A10CC-999E-447A-AAFC-157FE6A083C2}"/>
              </a:ext>
            </a:extLst>
          </p:cNvPr>
          <p:cNvSpPr txBox="1"/>
          <p:nvPr/>
        </p:nvSpPr>
        <p:spPr>
          <a:xfrm>
            <a:off x="3169497" y="5078282"/>
            <a:ext cx="55329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FOCS 2020</a:t>
            </a:r>
          </a:p>
          <a:p>
            <a:r>
              <a:rPr lang="en-US" sz="4400" dirty="0"/>
              <a:t>http://hunch.net/~tforl</a:t>
            </a:r>
          </a:p>
        </p:txBody>
      </p:sp>
    </p:spTree>
    <p:extLst>
      <p:ext uri="{BB962C8B-B14F-4D97-AF65-F5344CB8AC3E}">
        <p14:creationId xmlns:p14="http://schemas.microsoft.com/office/powerpoint/2010/main" val="16435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8"/>
    </mc:Choice>
    <mc:Fallback xmlns="">
      <p:transition spd="slow" advTm="1695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D1D0-EF45-4E92-B0B6-D11C4ED0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688" y="0"/>
            <a:ext cx="7634177" cy="778747"/>
          </a:xfrm>
        </p:spPr>
        <p:txBody>
          <a:bodyPr>
            <a:normAutofit/>
          </a:bodyPr>
          <a:lstStyle/>
          <a:p>
            <a:r>
              <a:rPr lang="en-US"/>
              <a:t>Challenge: Credit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830D0-0A41-4444-8F59-A1A962256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705" y="5965826"/>
            <a:ext cx="4550735" cy="66636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“Which turn went wrong?”</a:t>
            </a:r>
          </a:p>
        </p:txBody>
      </p:sp>
      <p:pic>
        <p:nvPicPr>
          <p:cNvPr id="1026" name="Picture 2" descr="Bear Mountain Map | Trail Conference">
            <a:extLst>
              <a:ext uri="{FF2B5EF4-FFF2-40B4-BE49-F238E27FC236}">
                <a16:creationId xmlns:a16="http://schemas.microsoft.com/office/drawing/2014/main" id="{67A80AD1-52D0-4297-AFB1-C0A6AAD8F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" b="25328"/>
          <a:stretch/>
        </p:blipFill>
        <p:spPr bwMode="auto">
          <a:xfrm>
            <a:off x="3912780" y="778747"/>
            <a:ext cx="4666586" cy="507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FA78C-4CA9-40F0-9BE5-DD6DA681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871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47"/>
    </mc:Choice>
    <mc:Fallback xmlns="">
      <p:transition spd="slow" advTm="36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A1D6-A812-4717-A9F7-808E35E0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/>
              <a:t>Algorithm/Representation Problem 2: How do we address other settings?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0F171-9574-4532-9C72-38A87699C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Linear dynamics + piecewise linear boundary conditions?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Local Linear dynamics?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More general combinatorial state?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0FAC4-F27C-45F7-83F4-B90648964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100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44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21"/>
    </mc:Choice>
    <mc:Fallback>
      <p:transition spd="slow" advTm="8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3C35-31AC-4ACF-95AC-7ACDDCB5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736" y="0"/>
            <a:ext cx="3590109" cy="831037"/>
          </a:xfrm>
        </p:spPr>
        <p:txBody>
          <a:bodyPr>
            <a:normAutofit/>
          </a:bodyPr>
          <a:lstStyle/>
          <a:p>
            <a:r>
              <a:rPr lang="en-US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E4144-4AE3-4942-9651-0FF1790A2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989015"/>
            <a:ext cx="11772900" cy="5503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Come and play!                                                  Many things to discover and lots of room for theory to provide critical insights. 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Lots of empirical and theoretical work in RL.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A theory-focused monograph: </a:t>
            </a:r>
            <a:r>
              <a:rPr lang="en-US">
                <a:hlinkClick r:id="rId3"/>
              </a:rPr>
              <a:t>https://rltheorybook.github.io/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A Contextual Bandit tutorial: </a:t>
            </a:r>
            <a:r>
              <a:rPr lang="en-US">
                <a:hlinkClick r:id="rId4"/>
              </a:rPr>
              <a:t>http://hunch.net/~rwil</a:t>
            </a:r>
            <a:r>
              <a:rPr lang="en-US"/>
              <a:t> / Personalizer service:  </a:t>
            </a:r>
            <a:r>
              <a:rPr lang="en-US">
                <a:hlinkClick r:id="rId5"/>
              </a:rPr>
              <a:t>http://aka.ms/personalizer</a:t>
            </a:r>
            <a:r>
              <a:rPr lang="en-US"/>
              <a:t> / Online learning </a:t>
            </a:r>
            <a:r>
              <a:rPr lang="en-US">
                <a:hlinkClick r:id="rId6"/>
              </a:rPr>
              <a:t>http://vowpalwabbit.org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Yes, we are hiring: </a:t>
            </a:r>
            <a:r>
              <a:rPr lang="en-US">
                <a:hlinkClick r:id="rId7"/>
              </a:rPr>
              <a:t>http://aka.ms/rl_hiring</a:t>
            </a:r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7504F-E859-4FD4-9AB1-316B1E28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101</a:t>
            </a:fld>
            <a:endParaRPr lang="en-US"/>
          </a:p>
        </p:txBody>
      </p:sp>
      <p:pic>
        <p:nvPicPr>
          <p:cNvPr id="6" name="Graphic 5" descr="Pool Floatie">
            <a:extLst>
              <a:ext uri="{FF2B5EF4-FFF2-40B4-BE49-F238E27FC236}">
                <a16:creationId xmlns:a16="http://schemas.microsoft.com/office/drawing/2014/main" id="{C5F7F33D-549D-4326-BE64-87F567C59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39493" y="712292"/>
            <a:ext cx="914400" cy="914400"/>
          </a:xfrm>
          <a:prstGeom prst="rect">
            <a:avLst/>
          </a:prstGeom>
        </p:spPr>
      </p:pic>
      <p:pic>
        <p:nvPicPr>
          <p:cNvPr id="8" name="Graphic 7" descr="Swimming">
            <a:extLst>
              <a:ext uri="{FF2B5EF4-FFF2-40B4-BE49-F238E27FC236}">
                <a16:creationId xmlns:a16="http://schemas.microsoft.com/office/drawing/2014/main" id="{B3C5D299-CBB0-40E4-AFB5-95EB0BE0C3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82736" y="712292"/>
            <a:ext cx="914400" cy="914400"/>
          </a:xfrm>
          <a:prstGeom prst="rect">
            <a:avLst/>
          </a:prstGeom>
        </p:spPr>
      </p:pic>
      <p:pic>
        <p:nvPicPr>
          <p:cNvPr id="10" name="Graphic 9" descr="Beach umbrella">
            <a:extLst>
              <a:ext uri="{FF2B5EF4-FFF2-40B4-BE49-F238E27FC236}">
                <a16:creationId xmlns:a16="http://schemas.microsoft.com/office/drawing/2014/main" id="{AD6DE8E5-4F78-401E-B35B-B96E399CE2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50253" y="712292"/>
            <a:ext cx="914400" cy="914400"/>
          </a:xfrm>
          <a:prstGeom prst="rect">
            <a:avLst/>
          </a:prstGeom>
        </p:spPr>
      </p:pic>
      <p:pic>
        <p:nvPicPr>
          <p:cNvPr id="12" name="Graphic 11" descr="Splash1">
            <a:extLst>
              <a:ext uri="{FF2B5EF4-FFF2-40B4-BE49-F238E27FC236}">
                <a16:creationId xmlns:a16="http://schemas.microsoft.com/office/drawing/2014/main" id="{1B3E78AB-4CDA-4A87-BBF7-40FDFF2B13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61830" y="712292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01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41"/>
    </mc:Choice>
    <mc:Fallback>
      <p:transition spd="slow" advTm="77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E9612-FDC3-4C5A-A3F5-F5C22C68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0"/>
            <a:ext cx="5145741" cy="782357"/>
          </a:xfrm>
        </p:spPr>
        <p:txBody>
          <a:bodyPr/>
          <a:lstStyle/>
          <a:p>
            <a:r>
              <a:rPr lang="en-US" dirty="0"/>
              <a:t>Basics, Lower Bounds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7C4CA-BA0D-4850-B00E-595BBBF78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sz="2800" dirty="0"/>
              <a:t>KMN02 Kearns, Mansour, Ng. A sparse sampling algorithm for near-optimal planning in large Markov decision processes. Machine Learning, 2002.</a:t>
            </a:r>
          </a:p>
          <a:p>
            <a:pPr marL="0" indent="0">
              <a:spcBef>
                <a:spcPts val="400"/>
              </a:spcBef>
              <a:buNone/>
            </a:pPr>
            <a:endParaRPr lang="en-US" sz="2800" dirty="0"/>
          </a:p>
          <a:p>
            <a:pPr marL="0" indent="0">
              <a:spcBef>
                <a:spcPts val="400"/>
              </a:spcBef>
              <a:buNone/>
            </a:pPr>
            <a:r>
              <a:rPr lang="en-US" sz="2800" dirty="0"/>
              <a:t>KAL16 Krishnamurthy, Agarwal, Langford. PAC reinforcement learning with rich observations. </a:t>
            </a:r>
            <a:r>
              <a:rPr lang="en-US" sz="2800" dirty="0" err="1"/>
              <a:t>NeurIPS</a:t>
            </a:r>
            <a:r>
              <a:rPr lang="en-US" sz="2800" dirty="0"/>
              <a:t>, 2016.</a:t>
            </a:r>
          </a:p>
          <a:p>
            <a:pPr marL="0" indent="0">
              <a:spcBef>
                <a:spcPts val="400"/>
              </a:spcBef>
              <a:buNone/>
            </a:pPr>
            <a:endParaRPr lang="en-US" sz="2800" dirty="0"/>
          </a:p>
          <a:p>
            <a:pPr marL="0" indent="0">
              <a:spcBef>
                <a:spcPts val="400"/>
              </a:spcBef>
              <a:buNone/>
            </a:pPr>
            <a:r>
              <a:rPr lang="en-US" sz="2800" dirty="0"/>
              <a:t>DKWY20 Du, Kakade, Wang, Yang. Is a good representation sufficient for sample efficient reinforcement learning? ICLR, 2020.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FF361-8DE4-49C1-9849-4CAD5FBC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814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10669-FE48-4B04-8F87-01F65260C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893" y="0"/>
            <a:ext cx="4518213" cy="997510"/>
          </a:xfrm>
        </p:spPr>
        <p:txBody>
          <a:bodyPr>
            <a:normAutofit/>
          </a:bodyPr>
          <a:lstStyle/>
          <a:p>
            <a:r>
              <a:rPr lang="en-US" dirty="0"/>
              <a:t>Basics,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15A3C-B91C-403A-A916-29A538FD1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7510"/>
            <a:ext cx="12192000" cy="58604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B54 Bellman, Richard (1954), "The theory of dynamic programming", Bulletin of the American Mathematical Society, 60 (6): 503–516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D59 Dijkstra, E. W. A note on two problems in </a:t>
            </a:r>
            <a:r>
              <a:rPr lang="en-US" dirty="0" err="1"/>
              <a:t>connexion</a:t>
            </a:r>
            <a:r>
              <a:rPr lang="en-US" dirty="0"/>
              <a:t> with graphs 1959 - </a:t>
            </a:r>
            <a:r>
              <a:rPr lang="en-US" dirty="0" err="1"/>
              <a:t>Numerische</a:t>
            </a:r>
            <a:r>
              <a:rPr lang="en-US" dirty="0"/>
              <a:t> </a:t>
            </a:r>
            <a:r>
              <a:rPr lang="en-US" dirty="0" err="1"/>
              <a:t>Mathematika</a:t>
            </a:r>
            <a:r>
              <a:rPr lang="en-US" dirty="0"/>
              <a:t>, 1(1) pp 269-271.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it-IT" dirty="0"/>
              <a:t>B36 Bonferroni, C. E., Teoria statistica delle classi e calcolo delle probabilità, Pubblicazioni del R Istituto Superiore di Scienze Economiche e Commerciali di Firenze 1936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VCY71 </a:t>
            </a:r>
            <a:r>
              <a:rPr lang="en-US" dirty="0" err="1"/>
              <a:t>Vapnik</a:t>
            </a:r>
            <a:r>
              <a:rPr lang="en-US" dirty="0"/>
              <a:t>, V. N.; </a:t>
            </a:r>
            <a:r>
              <a:rPr lang="en-US" dirty="0" err="1"/>
              <a:t>Chervonenkis</a:t>
            </a:r>
            <a:r>
              <a:rPr lang="en-US" dirty="0"/>
              <a:t>, A. </a:t>
            </a:r>
            <a:r>
              <a:rPr lang="en-US" dirty="0" err="1"/>
              <a:t>Ya</a:t>
            </a:r>
            <a:r>
              <a:rPr lang="en-US" dirty="0"/>
              <a:t>. (1971). On the Uniform Convergence of Relative Frequencies of Events to Their Probabilities. Theory of Probability &amp; Its Applications. 16 (2): 264.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V84 L. Valiant. A theory of the learnable. Communications of the ACM, 27, 1984.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4FB43-0213-47E5-83EB-A3060B9CA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66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159A-CDC8-4B15-AD15-1157784A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260" y="0"/>
            <a:ext cx="7799294" cy="824753"/>
          </a:xfrm>
        </p:spPr>
        <p:txBody>
          <a:bodyPr>
            <a:noAutofit/>
          </a:bodyPr>
          <a:lstStyle/>
          <a:p>
            <a:r>
              <a:rPr lang="en-US" dirty="0"/>
              <a:t>Basics, Contextual Bandit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4BE2-18DC-427B-8DDC-F0AFA69DF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824752"/>
            <a:ext cx="11331388" cy="60332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ACFS95 Peter Auer, </a:t>
            </a:r>
            <a:r>
              <a:rPr lang="en-US" sz="2400" dirty="0" err="1"/>
              <a:t>Nicolò</a:t>
            </a:r>
            <a:r>
              <a:rPr lang="en-US" sz="2400" dirty="0"/>
              <a:t> </a:t>
            </a:r>
            <a:r>
              <a:rPr lang="en-US" sz="2400" dirty="0" err="1"/>
              <a:t>Cesa</a:t>
            </a:r>
            <a:r>
              <a:rPr lang="en-US" sz="2400" dirty="0"/>
              <a:t>-Bianchi, Yoav Freund, Robert E. Schapire: Gambling in a Rigged Casino: The Adversarial Multi-Arm Bandit Problem. FOCS 1995: 322-331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LZ07 John Langford, Tong Zhang, The Epoch Greedy Algorithm for Contextual Multiarmed Bandits, NIPS 2017.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LCLS10 Lihong Li, Wei Chu, John Langford, Robert Schapire, A contextual-bandit approach to personalized news article recommendation, WWW 2010.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DHKKLRZ11 Miroslav Dudik, Daniel Hsu, </a:t>
            </a:r>
            <a:r>
              <a:rPr lang="en-US" sz="2400" dirty="0" err="1"/>
              <a:t>Satyen</a:t>
            </a:r>
            <a:r>
              <a:rPr lang="en-US" sz="2400" dirty="0"/>
              <a:t> Kale, Nikos Karampatziakis, John Langford, Lev Reyzin, Tong Zhang, Efficient Optimal Learning for Contextual Bandits, UAI 2011.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AHKLLS14 Alekh Agarwal, Daniel J. Hsu, </a:t>
            </a:r>
            <a:r>
              <a:rPr lang="en-US" sz="2400" dirty="0" err="1">
                <a:latin typeface="+mn-lt"/>
              </a:rPr>
              <a:t>Satyen</a:t>
            </a:r>
            <a:r>
              <a:rPr lang="en-US" sz="2400" dirty="0">
                <a:latin typeface="+mn-lt"/>
              </a:rPr>
              <a:t> Kale, John Langford, Lihong Li, Robert E. Schapire, Taming the Monster: a Fast and Simple Algorithm for Contextual Bandits, ICML 2014.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73BBF-212C-47EF-A8FC-EFB807FE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67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3408-2A54-47CD-8EEA-25941DCF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341" y="1"/>
            <a:ext cx="6405283" cy="842682"/>
          </a:xfrm>
        </p:spPr>
        <p:txBody>
          <a:bodyPr/>
          <a:lstStyle/>
          <a:p>
            <a:r>
              <a:rPr lang="en-US" dirty="0"/>
              <a:t>Basics, Tabular MDP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F29DD-AA34-44B0-AA7E-DB1176117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2682"/>
            <a:ext cx="12192000" cy="60153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KS98 Michael Kearns and Satinder Singh, Near-optimal Reinforcement Learning in Polynomial Time, ICML 1998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BT02 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Ronen I.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Brafman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and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Moshe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Tennenholtz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R-MAX – A General Polynomial Time Algorithm for Near-Optimal Reinforcement Learning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SLWLL06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Alexander L. Strehl, Lihong Li, Eric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Wiewiora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John Langford, and Michael L. Littman: PAC model-free reinforcement learning, ICML 2006.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AJO08 Peter Auer, Thomas </a:t>
            </a:r>
            <a:r>
              <a:rPr lang="en-US" dirty="0" err="1"/>
              <a:t>Jaksch</a:t>
            </a:r>
            <a:r>
              <a:rPr lang="en-US" dirty="0"/>
              <a:t>, and Ronald Ortner, Near-optimal Regret Bounds for Reinforcement Learning NIPS 2008.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JABJ18 Chi Jin, Zeyuan Allen-Zhu, Sebastien Bubeck, and Michael I. Jordan, Is Q-learning Provably Efficient?, </a:t>
            </a:r>
            <a:r>
              <a:rPr lang="en-US" dirty="0" err="1"/>
              <a:t>NeurIPS</a:t>
            </a:r>
            <a:r>
              <a:rPr lang="en-US" dirty="0"/>
              <a:t> 2018.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2064F-440F-4E38-A64C-92E2BF1E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187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A792-A04B-4945-B5A6-CDF947B9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for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50730-56AA-7949-8714-40199A0F1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153"/>
            <a:ext cx="10515600" cy="4351338"/>
          </a:xfrm>
        </p:spPr>
        <p:txBody>
          <a:bodyPr numCol="1"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800" b="1" dirty="0"/>
              <a:t>Lower bounds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Weisz, </a:t>
            </a:r>
            <a:r>
              <a:rPr lang="en-US" sz="1800" dirty="0" err="1"/>
              <a:t>Amortilla</a:t>
            </a:r>
            <a:r>
              <a:rPr lang="en-US" sz="1800" dirty="0"/>
              <a:t>, Szepesvari. Exponential Lower Bounds for Planning in MDPs With Linearly-Realizable Optimal Action-Value Functions. </a:t>
            </a:r>
            <a:r>
              <a:rPr lang="en-US" sz="1800" dirty="0" err="1"/>
              <a:t>arXiv</a:t>
            </a:r>
            <a:r>
              <a:rPr lang="en-US" sz="1800" dirty="0"/>
              <a:t>, 2020.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Wang, Foster, Kakade. What are the Statistical Limits of Offline RL with Linear Function Approximation? </a:t>
            </a:r>
            <a:r>
              <a:rPr lang="en-US" sz="1800" dirty="0" err="1"/>
              <a:t>arXiv</a:t>
            </a:r>
            <a:r>
              <a:rPr lang="en-US" sz="1800" dirty="0"/>
              <a:t>, 2020.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b="1" dirty="0"/>
              <a:t>Contextual and linear bandits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Agarwal, Dudik, Kale, Langford, Schapire. Contextual bandit learning with predictable rewards. AISTATS, 2012.</a:t>
            </a:r>
          </a:p>
          <a:p>
            <a:pPr>
              <a:spcBef>
                <a:spcPts val="400"/>
              </a:spcBef>
            </a:pPr>
            <a:r>
              <a:rPr lang="en-US" sz="1800" dirty="0" err="1"/>
              <a:t>Awerbuch</a:t>
            </a:r>
            <a:r>
              <a:rPr lang="en-US" sz="1800" dirty="0"/>
              <a:t>, Kleinberg. Online linear optimization and adaptive routing. STOC 2004, J CSS 2008.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Dani, Hayes, Kakade. Stochastic linear optimization under bandit feedback. COLT, 2008.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Abbasi-</a:t>
            </a:r>
            <a:r>
              <a:rPr lang="en-US" sz="1800" dirty="0" err="1"/>
              <a:t>Yadkori</a:t>
            </a:r>
            <a:r>
              <a:rPr lang="en-US" sz="1800" dirty="0"/>
              <a:t>, Pal, Szepesvari. Improved algorithms for linear stochastic bandits. </a:t>
            </a:r>
            <a:r>
              <a:rPr lang="en-US" sz="1800" dirty="0" err="1"/>
              <a:t>NeurIPS</a:t>
            </a:r>
            <a:r>
              <a:rPr lang="en-US" sz="1800" dirty="0"/>
              <a:t> 2011.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Hazan, </a:t>
            </a:r>
            <a:r>
              <a:rPr lang="en-US" sz="1800" dirty="0" err="1"/>
              <a:t>Karnin</a:t>
            </a:r>
            <a:r>
              <a:rPr lang="en-US" sz="1800" dirty="0"/>
              <a:t>, </a:t>
            </a:r>
            <a:r>
              <a:rPr lang="en-US" sz="1800" dirty="0" err="1"/>
              <a:t>Meka</a:t>
            </a:r>
            <a:r>
              <a:rPr lang="en-US" sz="1800" dirty="0"/>
              <a:t>. Volumetric Spanners: An exploration basis for learning. COLT, 2014.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8993A-2B25-40D2-B4EC-045C0171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869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31987-0158-2D4C-83E5-C0B004E99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for part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2A265-D1A4-904B-B5B8-394C596078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8441"/>
                <a:ext cx="10515600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800" b="1"/>
                  <a:t>Linear RL methods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800" err="1"/>
                  <a:t>Jin</a:t>
                </a:r>
                <a:r>
                  <a:rPr lang="en-US" sz="1800"/>
                  <a:t>, Yang, Wang, Jordan. Provably Efficient Reinforcement Learning with Linear Function Approximation. COLT, 2020.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800"/>
                  <a:t>Yang, Wang. Reinforcement learning in feature space: Matrix bandit, kernels, and regret bound. ICML, 2020.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800" err="1"/>
                  <a:t>Zanette</a:t>
                </a:r>
                <a:r>
                  <a:rPr lang="en-US" sz="1800"/>
                  <a:t>, </a:t>
                </a:r>
                <a:r>
                  <a:rPr lang="en-US" sz="1800" err="1"/>
                  <a:t>Lazaric</a:t>
                </a:r>
                <a:r>
                  <a:rPr lang="en-US" sz="1800"/>
                  <a:t>, </a:t>
                </a:r>
                <a:r>
                  <a:rPr lang="en-US" sz="1800" err="1"/>
                  <a:t>Kochenderfer</a:t>
                </a:r>
                <a:r>
                  <a:rPr lang="en-US" sz="1800"/>
                  <a:t>, </a:t>
                </a:r>
                <a:r>
                  <a:rPr lang="en-US" sz="1800" err="1"/>
                  <a:t>Brunskill</a:t>
                </a:r>
                <a:r>
                  <a:rPr lang="en-US" sz="1800"/>
                  <a:t>. Learning Near Optimal Policies with Low Inherent Bellman Error. ICML, 2020.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800" b="1"/>
                  <a:t>Eluder dimension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800"/>
                  <a:t>Russo, van Roy. Eluder Dimension and the Sample Complexity of Optimistic Exploration. </a:t>
                </a:r>
                <a:r>
                  <a:rPr lang="en-US" sz="1800" err="1"/>
                  <a:t>NeurIPS</a:t>
                </a:r>
                <a:r>
                  <a:rPr lang="en-US" sz="1800"/>
                  <a:t>, 2013.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800"/>
                  <a:t>Wang, </a:t>
                </a:r>
                <a:r>
                  <a:rPr lang="en-US" sz="1800" err="1"/>
                  <a:t>Salakhutdinov</a:t>
                </a:r>
                <a:r>
                  <a:rPr lang="en-US" sz="1800"/>
                  <a:t>, Yang. Provably efficient reinforcement learning with general value function approximation. </a:t>
                </a:r>
                <a:r>
                  <a:rPr lang="en-US" sz="1800" err="1"/>
                  <a:t>NeurIPS</a:t>
                </a:r>
                <a:r>
                  <a:rPr lang="en-US" sz="1800"/>
                  <a:t>, 2020.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800" b="1"/>
                  <a:t>Bellman and Witness rank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800"/>
                  <a:t>Jiang, Krishnamurthy, Agarwal, Langford, </a:t>
                </a:r>
                <a:r>
                  <a:rPr lang="en-US" sz="1800" err="1"/>
                  <a:t>Schapire</a:t>
                </a:r>
                <a:r>
                  <a:rPr lang="en-US" sz="1800"/>
                  <a:t>. Contextual decision processes with low Bellman rank are PAC learnable. ICML, 2017.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800"/>
                  <a:t>Sun, Jiang, Krishnamurthy, Agarwal, Langford. Model-based RL in contextual decision processes: PAC bounds and exponential improvements over model-free approaches. COLT, 2019.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800"/>
                  <a:t>Dong, Peng, Wang, Zhou.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sz="1800"/>
                  <a:t>-Regret for learning in Markov decision processes with function approximation and low Bellman rank. COLT, 2020.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2A265-D1A4-904B-B5B8-394C596078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8441"/>
                <a:ext cx="10515600" cy="4351338"/>
              </a:xfrm>
              <a:blipFill>
                <a:blip r:embed="rId2"/>
                <a:stretch>
                  <a:fillRect l="-522" t="-1261" r="-232" b="-12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83C4B-0342-4F83-A56B-2AB0EBA27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045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44BD7-CFFA-7646-AB48-5E2C45772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for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5031B-CFEC-5549-8936-0D1BB47C4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297"/>
            <a:ext cx="10515600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800" b="1" dirty="0"/>
              <a:t>Factored MDPs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Kearns, Koller. Efficient reinforcement learning in factored MDPs. IJCAI, 1999.</a:t>
            </a:r>
          </a:p>
          <a:p>
            <a:pPr>
              <a:spcBef>
                <a:spcPts val="400"/>
              </a:spcBef>
            </a:pPr>
            <a:r>
              <a:rPr lang="en-US" sz="1800" dirty="0" err="1"/>
              <a:t>Mundhenk</a:t>
            </a:r>
            <a:r>
              <a:rPr lang="en-US" sz="1800" dirty="0"/>
              <a:t>, Goldsmith, </a:t>
            </a:r>
            <a:r>
              <a:rPr lang="en-US" sz="1800" dirty="0" err="1"/>
              <a:t>Lusena</a:t>
            </a:r>
            <a:r>
              <a:rPr lang="en-US" sz="1800" dirty="0"/>
              <a:t>, Allender. Complexity of finite-horizon Markov decision process problems. JACM, 2000. 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Allender, Arora, Kearns, Moore, Russell. A Note on the Representational Incompatibility of Function Approximation and Factored Dynamics. </a:t>
            </a:r>
            <a:r>
              <a:rPr lang="en-US" sz="1800" dirty="0" err="1"/>
              <a:t>NeurIPS</a:t>
            </a:r>
            <a:r>
              <a:rPr lang="en-US" sz="1800" dirty="0"/>
              <a:t>, 2002.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Liberatore. The Size of MDP Factored Policies. AAAI, 2002.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Osband, van Roy. Near-optimal Reinforcement Learning in Factored MDPs. </a:t>
            </a:r>
            <a:r>
              <a:rPr lang="en-US" sz="1800" dirty="0" err="1"/>
              <a:t>NeurIPS</a:t>
            </a:r>
            <a:r>
              <a:rPr lang="en-US" sz="1800" dirty="0"/>
              <a:t>, 2014. 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Rosenberg, Mansour. Oracle-Efficient Reinforcement Learning in Factored MDPs with Unknown Structure. </a:t>
            </a:r>
            <a:r>
              <a:rPr lang="en-US" sz="1800" dirty="0" err="1"/>
              <a:t>arXiv</a:t>
            </a:r>
            <a:r>
              <a:rPr lang="en-US" sz="1800" dirty="0"/>
              <a:t>, 2020.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b="1" dirty="0"/>
              <a:t>Batch RL</a:t>
            </a:r>
          </a:p>
          <a:p>
            <a:pPr>
              <a:spcBef>
                <a:spcPts val="400"/>
              </a:spcBef>
            </a:pPr>
            <a:r>
              <a:rPr lang="en-US" sz="1800" dirty="0" err="1"/>
              <a:t>Antos</a:t>
            </a:r>
            <a:r>
              <a:rPr lang="en-US" sz="1800" dirty="0"/>
              <a:t>, Szepesvari, Munos. Learning near-optimal policies with Bellman-residual minimization based fitted policy iteration and a single sample path. Machine Learning, 2008.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Chen, Jiang. Information-theoretic considerations in batch reinforcement learning. ICML, 2019.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Xie, Jiang. Batch value-function approximation with only realizability. </a:t>
            </a:r>
            <a:r>
              <a:rPr lang="en-US" sz="1800" dirty="0" err="1"/>
              <a:t>arXiv</a:t>
            </a:r>
            <a:r>
              <a:rPr lang="en-US" sz="1800" dirty="0"/>
              <a:t>, 2020.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F0E54-3EE2-47A6-A2A2-5248319B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157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44BD7-CFFA-7646-AB48-5E2C45772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for part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15031B-CFEC-5549-8936-0D1BB47C44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0297"/>
                <a:ext cx="10515600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800" b="1" dirty="0"/>
                  <a:t>Near </a:t>
                </a:r>
                <a:r>
                  <a:rPr lang="en-US" sz="1800" b="1" dirty="0" err="1"/>
                  <a:t>determism</a:t>
                </a:r>
                <a:r>
                  <a:rPr lang="en-US" sz="1800" b="1" dirty="0"/>
                  <a:t> and Linear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>
                  <a:spcBef>
                    <a:spcPts val="400"/>
                  </a:spcBef>
                </a:pPr>
                <a:r>
                  <a:rPr lang="en-US" sz="1800" dirty="0"/>
                  <a:t>Wen, van Roy. Efficient reinforcement learning in deterministic systems with value function generalization. Math OR, 2017.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800" dirty="0"/>
                  <a:t>Du, Luo, Wang, Zhang. Provably efficient Q-learning with function approximation via distribution shift error checking oracle. </a:t>
                </a:r>
                <a:r>
                  <a:rPr lang="en-US" sz="1800" dirty="0" err="1"/>
                  <a:t>NeurIPS</a:t>
                </a:r>
                <a:r>
                  <a:rPr lang="en-US" sz="1800" dirty="0"/>
                  <a:t>, 2019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800" dirty="0"/>
                  <a:t>Du, Lee, Mahajan, Wang. Agnostic Q-learning with function approximation in deterministic systems: Tight bounds on approximation error and sample complexity. </a:t>
                </a:r>
                <a:r>
                  <a:rPr lang="en-US" sz="1800" dirty="0" err="1"/>
                  <a:t>NeurIPS</a:t>
                </a:r>
                <a:r>
                  <a:rPr lang="en-US" sz="1800" dirty="0"/>
                  <a:t>, 2020.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15031B-CFEC-5549-8936-0D1BB47C44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0297"/>
                <a:ext cx="10515600" cy="4351338"/>
              </a:xfrm>
              <a:blipFill>
                <a:blip r:embed="rId2"/>
                <a:stretch>
                  <a:fillRect l="-522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F0E54-3EE2-47A6-A2A2-5248319B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22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CFC18-2452-4B38-8151-709859FDB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2" y="-10633"/>
            <a:ext cx="11979348" cy="859133"/>
          </a:xfrm>
        </p:spPr>
        <p:txBody>
          <a:bodyPr>
            <a:noAutofit/>
          </a:bodyPr>
          <a:lstStyle/>
          <a:p>
            <a:r>
              <a:rPr lang="en-US"/>
              <a:t>Example Solution: Dynamic Programming [B54, D59]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EEAA4A-0951-4F5E-99BA-1C16479A9A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23" y="973015"/>
            <a:ext cx="4911969" cy="491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5990C7-6B23-4379-8F3C-4DA8CC8E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0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87"/>
    </mc:Choice>
    <mc:Fallback xmlns="">
      <p:transition spd="slow" advTm="42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08BC-78A7-47E9-B13C-4C5E6BA47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optimization algorithm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1F0A1-0AD3-4788-95D3-E7A4A2969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" y="1825625"/>
            <a:ext cx="11900263" cy="4351338"/>
          </a:xfrm>
        </p:spPr>
        <p:txBody>
          <a:bodyPr>
            <a:normAutofit/>
          </a:bodyPr>
          <a:lstStyle/>
          <a:p>
            <a:r>
              <a:rPr lang="en-US" sz="1800"/>
              <a:t>Williams. Simple statistical gradient-following algorithms for connectionist reinforcement learning. MLJ, 1992.</a:t>
            </a:r>
          </a:p>
          <a:p>
            <a:r>
              <a:rPr lang="en-US" sz="1800"/>
              <a:t>Konda, </a:t>
            </a:r>
            <a:r>
              <a:rPr lang="en-US" sz="1800" err="1"/>
              <a:t>Tsitsiklis</a:t>
            </a:r>
            <a:r>
              <a:rPr lang="en-US" sz="1800"/>
              <a:t>. Actor-critic algorithms. </a:t>
            </a:r>
            <a:r>
              <a:rPr lang="en-US" sz="1800" err="1"/>
              <a:t>NeurIPS</a:t>
            </a:r>
            <a:r>
              <a:rPr lang="en-US" sz="1800"/>
              <a:t>, 2000.</a:t>
            </a:r>
          </a:p>
          <a:p>
            <a:r>
              <a:rPr lang="en-US" sz="1800"/>
              <a:t>Sutton, </a:t>
            </a:r>
            <a:r>
              <a:rPr lang="en-US" sz="1800" err="1"/>
              <a:t>McAllester</a:t>
            </a:r>
            <a:r>
              <a:rPr lang="en-US" sz="1800"/>
              <a:t>, Singh, Mansour. Policy gradient methods for reinforcement learning with function approximation. </a:t>
            </a:r>
            <a:r>
              <a:rPr lang="en-US" sz="1800" err="1"/>
              <a:t>NeurIPS</a:t>
            </a:r>
            <a:r>
              <a:rPr lang="en-US" sz="1800"/>
              <a:t>, 2000.</a:t>
            </a:r>
          </a:p>
          <a:p>
            <a:r>
              <a:rPr lang="en-US" sz="1800"/>
              <a:t>Kakade. A Natural Policy Gradient. </a:t>
            </a:r>
            <a:r>
              <a:rPr lang="en-US" sz="1800" err="1"/>
              <a:t>NeurIPS</a:t>
            </a:r>
            <a:r>
              <a:rPr lang="en-US" sz="1800"/>
              <a:t>, 2001.</a:t>
            </a:r>
          </a:p>
          <a:p>
            <a:r>
              <a:rPr lang="en-US" sz="1800"/>
              <a:t>Kakade, Langford. Conservative Policy Iteration. ICML, 2002.</a:t>
            </a:r>
          </a:p>
          <a:p>
            <a:r>
              <a:rPr lang="en-US" sz="1800" err="1"/>
              <a:t>Bagnell</a:t>
            </a:r>
            <a:r>
              <a:rPr lang="en-US" sz="1800"/>
              <a:t>, Schneider. Covariant Policy Search. IJCAI, 2003.</a:t>
            </a:r>
          </a:p>
          <a:p>
            <a:r>
              <a:rPr lang="en-US" sz="1800"/>
              <a:t>Peters, </a:t>
            </a:r>
            <a:r>
              <a:rPr lang="en-US" sz="1800" err="1"/>
              <a:t>Schaal</a:t>
            </a:r>
            <a:r>
              <a:rPr lang="en-US" sz="1800"/>
              <a:t>. Natural actor-critic. Neurocomputing, 2008.</a:t>
            </a:r>
          </a:p>
          <a:p>
            <a:r>
              <a:rPr lang="en-US" sz="1800"/>
              <a:t>Schulman, Levine, Moritz, Jordan, Abbeel. Trust Region Policy Optimization. ICML, 2015.</a:t>
            </a:r>
          </a:p>
          <a:p>
            <a:r>
              <a:rPr lang="en-US" sz="1800"/>
              <a:t>Schulman, Wolski, </a:t>
            </a:r>
            <a:r>
              <a:rPr lang="en-US" sz="1800" err="1"/>
              <a:t>Dhariwal</a:t>
            </a:r>
            <a:r>
              <a:rPr lang="en-US" sz="1800"/>
              <a:t>, Radford, Klimov. Proximal Policy Optimization Algorithms. </a:t>
            </a:r>
            <a:r>
              <a:rPr lang="en-US" sz="1800" err="1"/>
              <a:t>arXiv</a:t>
            </a:r>
            <a:r>
              <a:rPr lang="en-US" sz="1800"/>
              <a:t>, 2017.</a:t>
            </a:r>
          </a:p>
          <a:p>
            <a:r>
              <a:rPr lang="en-US" sz="1800" err="1"/>
              <a:t>Haarnoja</a:t>
            </a:r>
            <a:r>
              <a:rPr lang="en-US" sz="1800"/>
              <a:t>, Zhou, Abbeel, Levine. Soft Actor-Critic: Off-Policy Maximum Entropy Deep Reinforcement Learning with a Stochastic Actor. ICML, 2018.</a:t>
            </a:r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81583-13FA-497D-BB59-7B9C8431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413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F244-24FC-4F1C-8366-243ACB2C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Imitation Learning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30FDD-853A-4576-8747-76D3C9BCF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99223" cy="4351338"/>
          </a:xfrm>
        </p:spPr>
        <p:txBody>
          <a:bodyPr>
            <a:normAutofit/>
          </a:bodyPr>
          <a:lstStyle/>
          <a:p>
            <a:r>
              <a:rPr lang="en-US" sz="1800"/>
              <a:t>Daumé III, Langford, </a:t>
            </a:r>
            <a:r>
              <a:rPr lang="en-US" sz="1800" err="1"/>
              <a:t>Marcu</a:t>
            </a:r>
            <a:r>
              <a:rPr lang="en-US" sz="1800"/>
              <a:t>. Search-based structured prediction. MLJ, 2009.</a:t>
            </a:r>
          </a:p>
          <a:p>
            <a:r>
              <a:rPr lang="en-US" sz="1800"/>
              <a:t>Ross, Gordon, </a:t>
            </a:r>
            <a:r>
              <a:rPr lang="en-US" sz="1800" err="1"/>
              <a:t>Bagnell</a:t>
            </a:r>
            <a:r>
              <a:rPr lang="en-US" sz="1800"/>
              <a:t>. A Reduction of Imitation Learning and Structured Prediction to No-Regret Online Learning. ICML, 2011.</a:t>
            </a:r>
          </a:p>
          <a:p>
            <a:r>
              <a:rPr lang="en-US" sz="1800"/>
              <a:t>Chang, Krishnamurthy, Agarwal, Daumé III, Langford. Learning to Search Better than your Teacher. ICML, 2015.</a:t>
            </a:r>
          </a:p>
          <a:p>
            <a:r>
              <a:rPr lang="en-US" sz="1800"/>
              <a:t>Sun, Venkatraman, Gordon, Boots, </a:t>
            </a:r>
            <a:r>
              <a:rPr lang="en-US" sz="1800" err="1"/>
              <a:t>Bagnell</a:t>
            </a:r>
            <a:r>
              <a:rPr lang="en-US" sz="1800"/>
              <a:t>. Deeply </a:t>
            </a:r>
            <a:r>
              <a:rPr lang="en-US" sz="1800" err="1"/>
              <a:t>AggreVaTeD</a:t>
            </a:r>
            <a:r>
              <a:rPr lang="en-US" sz="1800"/>
              <a:t>: Differentiable Imitation Learning for Sequential Prediction. ICML, 2017.</a:t>
            </a:r>
          </a:p>
          <a:p>
            <a:r>
              <a:rPr lang="en-US" sz="1800"/>
              <a:t>ICML 2015 </a:t>
            </a:r>
            <a:r>
              <a:rPr lang="en-US" sz="1800">
                <a:hlinkClick r:id="rId2"/>
              </a:rPr>
              <a:t>tutorial</a:t>
            </a:r>
            <a:endParaRPr lang="en-US" sz="1800"/>
          </a:p>
          <a:p>
            <a:r>
              <a:rPr lang="en-US" sz="1800"/>
              <a:t>Cheng, Yan, Ratliff, Boots. Predictor Corrector Policy Optimization. ICML, 2019.</a:t>
            </a:r>
          </a:p>
          <a:p>
            <a:r>
              <a:rPr lang="en-US" sz="1800"/>
              <a:t>Brantley, Sun, Henaff. Disagreement Regularized Imitation Learning. ICLR, 2019.</a:t>
            </a:r>
          </a:p>
          <a:p>
            <a:r>
              <a:rPr lang="en-US" sz="1800"/>
              <a:t>Cheng, Kolobov, Agarwal. Policy Improvement from Multiple Oracles. </a:t>
            </a:r>
            <a:r>
              <a:rPr lang="en-US" sz="1800" err="1"/>
              <a:t>NeurIPS</a:t>
            </a:r>
            <a:r>
              <a:rPr lang="en-US" sz="1800"/>
              <a:t>, 2020.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95B4E-0EDF-408C-BA85-EF9393EC8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08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12B09-35A8-4B23-86EA-62EC3421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gradient convergence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FAEA-1528-432B-80E4-D698F5489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/>
              <a:t>Even-Dar, Kakade, Mansour. Online Markov Decision Processes. Math of OR, 2009.</a:t>
            </a:r>
          </a:p>
          <a:p>
            <a:r>
              <a:rPr lang="en-US" sz="1800"/>
              <a:t>Scherrer. Approximate policy iteration schemes: A comparison. ICML, 2014.</a:t>
            </a:r>
          </a:p>
          <a:p>
            <a:r>
              <a:rPr lang="en-US" sz="1800"/>
              <a:t>Neu, Jonsson, </a:t>
            </a:r>
            <a:r>
              <a:rPr lang="en-US" sz="1800" err="1"/>
              <a:t>Gòmez</a:t>
            </a:r>
            <a:r>
              <a:rPr lang="en-US" sz="1800"/>
              <a:t>. A unified view of entropy-regularized </a:t>
            </a:r>
            <a:r>
              <a:rPr lang="en-US" sz="1800" err="1"/>
              <a:t>markov</a:t>
            </a:r>
            <a:r>
              <a:rPr lang="en-US" sz="1800"/>
              <a:t> decision processes. </a:t>
            </a:r>
            <a:r>
              <a:rPr lang="en-US" sz="1800" err="1"/>
              <a:t>arXiv</a:t>
            </a:r>
            <a:r>
              <a:rPr lang="en-US" sz="1800"/>
              <a:t>, 2017.</a:t>
            </a:r>
          </a:p>
          <a:p>
            <a:r>
              <a:rPr lang="en-US" sz="1800"/>
              <a:t>Geist, Scherrer, </a:t>
            </a:r>
            <a:r>
              <a:rPr lang="en-US" sz="1800" err="1"/>
              <a:t>Pietquin</a:t>
            </a:r>
            <a:r>
              <a:rPr lang="en-US" sz="1800"/>
              <a:t>. A Theory of Regularized Markov Decision Processes. ICML, 2019.</a:t>
            </a:r>
          </a:p>
          <a:p>
            <a:r>
              <a:rPr lang="en-US" sz="1800"/>
              <a:t>Abbasi-</a:t>
            </a:r>
            <a:r>
              <a:rPr lang="en-US" sz="1800" err="1"/>
              <a:t>Yadkori</a:t>
            </a:r>
            <a:r>
              <a:rPr lang="en-US" sz="1800"/>
              <a:t>, Bartlett, Bhatia, Lazic, Szepesvari, Weisz. POLITEX: Regret Bounds for Policy Iteration using Expert Prediction. ICML, 2019.</a:t>
            </a:r>
          </a:p>
          <a:p>
            <a:r>
              <a:rPr lang="en-US" sz="1800"/>
              <a:t>Bhandari, Russo. Global optimality guarantees for policy gradient methods. </a:t>
            </a:r>
            <a:r>
              <a:rPr lang="en-US" sz="1800" err="1"/>
              <a:t>arXiv</a:t>
            </a:r>
            <a:r>
              <a:rPr lang="en-US" sz="1800"/>
              <a:t>, 2019.</a:t>
            </a:r>
          </a:p>
          <a:p>
            <a:r>
              <a:rPr lang="en-US" sz="1800"/>
              <a:t>Agarwal, Kakade, Lee, Mahajan. On the Theory of Policy Gradient Methods: Optimality, Approximation and Distribution Shift. COLT, 2020.</a:t>
            </a:r>
          </a:p>
          <a:p>
            <a:r>
              <a:rPr lang="en-US" sz="1800"/>
              <a:t>Shani, Efroni, Mannor. Adaptive Trust Region Policy Optimization: Global Convergence and Faster Rates for Regularized MDPs. AAAI, 2020.</a:t>
            </a:r>
          </a:p>
          <a:p>
            <a:r>
              <a:rPr lang="en-US" sz="1800"/>
              <a:t>Mei, Xiao, Szepesvari, </a:t>
            </a:r>
            <a:r>
              <a:rPr lang="en-US" sz="1800" err="1"/>
              <a:t>Schurmaans</a:t>
            </a:r>
            <a:r>
              <a:rPr lang="en-US" sz="1800"/>
              <a:t>. On the Global Convergence Rates of </a:t>
            </a:r>
            <a:r>
              <a:rPr lang="en-US" sz="1800" err="1"/>
              <a:t>Softmax</a:t>
            </a:r>
            <a:r>
              <a:rPr lang="en-US" sz="1800"/>
              <a:t> Policy Gradient Methods. </a:t>
            </a:r>
            <a:r>
              <a:rPr lang="en-US" sz="1800" err="1"/>
              <a:t>NeurIPS</a:t>
            </a:r>
            <a:r>
              <a:rPr lang="en-US" sz="1800"/>
              <a:t>, 2020.</a:t>
            </a:r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91F73-225D-4CF1-ACA3-482F9E7E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10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DBEC-1B0B-4C1D-AE18-D5B02E481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in policy optimization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2AE6F-F1FD-4448-AA04-49EF06023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/>
              <a:t>Cai, Yang, Jin, Wang. Provably Efficient Exploration in Policy Optimization. ICML, 2020.</a:t>
            </a:r>
          </a:p>
          <a:p>
            <a:r>
              <a:rPr lang="en-US" sz="1800"/>
              <a:t>Efroni, Shani, Rosenberg, Mannor. Optimistic Policy Optimization with Bandit Feedback. ICML, 2020</a:t>
            </a:r>
          </a:p>
          <a:p>
            <a:r>
              <a:rPr lang="en-US" sz="1800"/>
              <a:t>Agarwal, Henaff, Kakade, Sun. PC-PG: Policy Cover Directed Exploration for Provable Policy Gradient Learning. </a:t>
            </a:r>
            <a:r>
              <a:rPr lang="en-US" sz="1800" err="1"/>
              <a:t>NeurIPS</a:t>
            </a:r>
            <a:r>
              <a:rPr lang="en-US" sz="1800"/>
              <a:t>, 2020.</a:t>
            </a:r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688F6-8757-4071-96E6-514F5653B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662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D574-A576-4728-A63F-5B11C1B4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012" y="0"/>
            <a:ext cx="6400800" cy="842682"/>
          </a:xfrm>
        </p:spPr>
        <p:txBody>
          <a:bodyPr>
            <a:normAutofit/>
          </a:bodyPr>
          <a:lstStyle/>
          <a:p>
            <a:r>
              <a:rPr lang="en-US" dirty="0"/>
              <a:t>Bibliography, Latent States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6C86D-D0ED-4B4C-B7B3-BBA0802BC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1644"/>
            <a:ext cx="12192000" cy="5816356"/>
          </a:xfrm>
        </p:spPr>
        <p:txBody>
          <a:bodyPr>
            <a:normAutofit fontScale="40000" lnSpcReduction="20000"/>
          </a:bodyPr>
          <a:lstStyle/>
          <a:p>
            <a:pPr marL="0" indent="0" algn="l">
              <a:lnSpc>
                <a:spcPct val="170000"/>
              </a:lnSpc>
              <a:buNone/>
            </a:pPr>
            <a:r>
              <a:rPr lang="en-US" sz="5100" dirty="0"/>
              <a:t>GDG03</a:t>
            </a:r>
            <a:r>
              <a:rPr lang="en-US" sz="5100" dirty="0">
                <a:solidFill>
                  <a:schemeClr val="bg1"/>
                </a:solidFill>
              </a:rPr>
              <a:t> </a:t>
            </a:r>
            <a:r>
              <a:rPr lang="en-US" sz="5100" dirty="0" err="1"/>
              <a:t>Givan</a:t>
            </a:r>
            <a:r>
              <a:rPr lang="en-US" sz="5100" dirty="0"/>
              <a:t>, Dean, and Greig.  Equivalence notions and model minimization in </a:t>
            </a:r>
            <a:r>
              <a:rPr lang="en-US" sz="5100" dirty="0" err="1"/>
              <a:t>markov</a:t>
            </a:r>
            <a:r>
              <a:rPr lang="en-US" sz="5100" dirty="0"/>
              <a:t> decision processes. Artificial Intelligence, 2003.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5100" dirty="0"/>
              <a:t>LWL06</a:t>
            </a:r>
            <a:r>
              <a:rPr lang="en-US" sz="5100" dirty="0">
                <a:solidFill>
                  <a:schemeClr val="bg1"/>
                </a:solidFill>
              </a:rPr>
              <a:t> </a:t>
            </a:r>
            <a:r>
              <a:rPr lang="en-US" sz="5100" dirty="0"/>
              <a:t>Li, Walsh, Littman. Towards a unified theory of state abstraction for MDPs. ISAIM 2006.</a:t>
            </a:r>
          </a:p>
          <a:p>
            <a:pPr marL="0" indent="0" algn="l">
              <a:lnSpc>
                <a:spcPct val="170000"/>
              </a:lnSpc>
              <a:buNone/>
            </a:pPr>
            <a:r>
              <a:rPr lang="en-US" sz="5100" dirty="0"/>
              <a:t>JKALS16</a:t>
            </a:r>
            <a:r>
              <a:rPr lang="en-US" sz="5100" dirty="0">
                <a:solidFill>
                  <a:schemeClr val="bg1"/>
                </a:solidFill>
              </a:rPr>
              <a:t> </a:t>
            </a:r>
            <a:r>
              <a:rPr lang="en-US" sz="5100" dirty="0"/>
              <a:t>Jiang, Krishnamurthy, Agarwal, Langford, Schapire. Contextual Decision Processes with Low Bellman Rank </a:t>
            </a:r>
            <a:r>
              <a:rPr lang="en-US" sz="5100" i="0" dirty="0">
                <a:effectLst/>
                <a:latin typeface="Open Sans"/>
              </a:rPr>
              <a:t>are PAC-Learnable, ICML 2017.</a:t>
            </a:r>
          </a:p>
          <a:p>
            <a:pPr marL="0" indent="0" algn="l">
              <a:lnSpc>
                <a:spcPct val="170000"/>
              </a:lnSpc>
              <a:buNone/>
            </a:pPr>
            <a:r>
              <a:rPr lang="en-US" sz="5100" i="0" dirty="0">
                <a:effectLst/>
                <a:latin typeface="Open Sans"/>
              </a:rPr>
              <a:t>PAED17</a:t>
            </a:r>
            <a:r>
              <a:rPr lang="en-US" sz="510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5100" i="0" dirty="0">
                <a:effectLst/>
                <a:latin typeface="Open Sans"/>
              </a:rPr>
              <a:t>Pathak, Agrawal, </a:t>
            </a:r>
            <a:r>
              <a:rPr lang="en-US" sz="5100" i="0" dirty="0" err="1">
                <a:effectLst/>
                <a:latin typeface="Open Sans"/>
              </a:rPr>
              <a:t>Efros</a:t>
            </a:r>
            <a:r>
              <a:rPr lang="en-US" sz="5100" i="0" dirty="0">
                <a:effectLst/>
                <a:latin typeface="Open Sans"/>
              </a:rPr>
              <a:t>, Darrell. Curiosity-driven exploration </a:t>
            </a:r>
            <a:r>
              <a:rPr lang="en-US" sz="5100" i="0" dirty="0" err="1">
                <a:effectLst/>
                <a:latin typeface="Open Sans"/>
              </a:rPr>
              <a:t>byself</a:t>
            </a:r>
            <a:r>
              <a:rPr lang="en-US" sz="5100" i="0" dirty="0">
                <a:effectLst/>
                <a:latin typeface="Open Sans"/>
              </a:rPr>
              <a:t>-supervised prediction. ICML 2017</a:t>
            </a:r>
          </a:p>
          <a:p>
            <a:pPr marL="0" indent="0" algn="l">
              <a:lnSpc>
                <a:spcPct val="170000"/>
              </a:lnSpc>
              <a:buNone/>
            </a:pPr>
            <a:r>
              <a:rPr lang="en-US" sz="5100" i="0" dirty="0">
                <a:effectLst/>
                <a:latin typeface="Open Sans"/>
              </a:rPr>
              <a:t>THFSCDSDA17</a:t>
            </a:r>
            <a:r>
              <a:rPr lang="en-US" sz="510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5100" i="0" dirty="0">
                <a:effectLst/>
                <a:latin typeface="Open Sans"/>
              </a:rPr>
              <a:t>Tang, </a:t>
            </a:r>
            <a:r>
              <a:rPr lang="en-US" sz="5100" dirty="0" err="1">
                <a:latin typeface="Open Sans"/>
              </a:rPr>
              <a:t>H</a:t>
            </a:r>
            <a:r>
              <a:rPr lang="en-US" sz="5100" i="0" dirty="0" err="1">
                <a:effectLst/>
                <a:latin typeface="Open Sans"/>
              </a:rPr>
              <a:t>outhooft</a:t>
            </a:r>
            <a:r>
              <a:rPr lang="en-US" sz="5100" i="0" dirty="0">
                <a:effectLst/>
                <a:latin typeface="Open Sans"/>
              </a:rPr>
              <a:t>, Foote, </a:t>
            </a:r>
            <a:r>
              <a:rPr lang="en-US" sz="5100" i="0" dirty="0" err="1">
                <a:effectLst/>
                <a:latin typeface="Open Sans"/>
              </a:rPr>
              <a:t>Stooke</a:t>
            </a:r>
            <a:r>
              <a:rPr lang="en-US" sz="5100" i="0" dirty="0">
                <a:effectLst/>
                <a:latin typeface="Open Sans"/>
              </a:rPr>
              <a:t>, Chen, Duan, Schulman, </a:t>
            </a:r>
            <a:r>
              <a:rPr lang="en-US" sz="5100" i="0" dirty="0" err="1">
                <a:effectLst/>
                <a:latin typeface="Open Sans"/>
              </a:rPr>
              <a:t>DeTurck</a:t>
            </a:r>
            <a:r>
              <a:rPr lang="en-US" sz="5100" i="0" dirty="0">
                <a:effectLst/>
                <a:latin typeface="Open Sans"/>
              </a:rPr>
              <a:t>, </a:t>
            </a:r>
            <a:r>
              <a:rPr lang="en-US" sz="5100" i="0" dirty="0" err="1">
                <a:effectLst/>
                <a:latin typeface="Open Sans"/>
              </a:rPr>
              <a:t>Abbeel</a:t>
            </a:r>
            <a:r>
              <a:rPr lang="en-US" sz="5100" i="0" dirty="0">
                <a:effectLst/>
                <a:latin typeface="Open Sans"/>
              </a:rPr>
              <a:t>.  #Exploration: A study of count-based exploration for </a:t>
            </a:r>
            <a:r>
              <a:rPr lang="en-US" sz="5100" i="0" dirty="0" err="1">
                <a:effectLst/>
                <a:latin typeface="Open Sans"/>
              </a:rPr>
              <a:t>deepreinforcement</a:t>
            </a:r>
            <a:r>
              <a:rPr lang="en-US" sz="5100" i="0" dirty="0">
                <a:effectLst/>
                <a:latin typeface="Open Sans"/>
              </a:rPr>
              <a:t> learning. </a:t>
            </a:r>
            <a:r>
              <a:rPr lang="en-US" sz="5100" i="0" dirty="0" err="1">
                <a:effectLst/>
                <a:latin typeface="Open Sans"/>
              </a:rPr>
              <a:t>NeurIPS</a:t>
            </a:r>
            <a:r>
              <a:rPr lang="en-US" sz="5100" i="0" dirty="0">
                <a:effectLst/>
                <a:latin typeface="Open Sans"/>
              </a:rPr>
              <a:t> 2017.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EC52A-AA8F-4177-ADAB-4BE09216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363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D574-A576-4728-A63F-5B11C1B4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1" y="0"/>
            <a:ext cx="7624866" cy="842682"/>
          </a:xfrm>
        </p:spPr>
        <p:txBody>
          <a:bodyPr>
            <a:noAutofit/>
          </a:bodyPr>
          <a:lstStyle/>
          <a:p>
            <a:r>
              <a:rPr lang="en-US" dirty="0"/>
              <a:t>Bibliography, Latent States part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6C86D-D0ED-4B4C-B7B3-BBA0802BC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1644"/>
            <a:ext cx="12192000" cy="5816356"/>
          </a:xfrm>
        </p:spPr>
        <p:txBody>
          <a:bodyPr>
            <a:normAutofit fontScale="40000" lnSpcReduction="20000"/>
          </a:bodyPr>
          <a:lstStyle/>
          <a:p>
            <a:pPr marL="0" indent="0" algn="l">
              <a:lnSpc>
                <a:spcPct val="170000"/>
              </a:lnSpc>
              <a:buNone/>
            </a:pPr>
            <a:r>
              <a:rPr lang="en-US" sz="5100" dirty="0"/>
              <a:t>JYWJ19</a:t>
            </a:r>
            <a:r>
              <a:rPr lang="en-US" sz="5100" dirty="0">
                <a:solidFill>
                  <a:schemeClr val="bg1"/>
                </a:solidFill>
              </a:rPr>
              <a:t> </a:t>
            </a:r>
            <a:r>
              <a:rPr lang="en-US" sz="5100" dirty="0"/>
              <a:t>Jin, Yang, Wang, Jordan. Provably Efficient Reinforcement Learning with Linear Function Approximation, </a:t>
            </a:r>
            <a:r>
              <a:rPr lang="en-US" sz="5100" dirty="0" err="1"/>
              <a:t>Arxiv</a:t>
            </a:r>
            <a:r>
              <a:rPr lang="en-US" sz="5100" dirty="0"/>
              <a:t> 2019.</a:t>
            </a:r>
          </a:p>
          <a:p>
            <a:pPr marL="0" indent="0" algn="l">
              <a:lnSpc>
                <a:spcPct val="170000"/>
              </a:lnSpc>
              <a:buNone/>
            </a:pPr>
            <a:r>
              <a:rPr lang="en-US" sz="5100" dirty="0"/>
              <a:t>MJTS19</a:t>
            </a:r>
            <a:r>
              <a:rPr lang="en-US" sz="5100" dirty="0">
                <a:solidFill>
                  <a:schemeClr val="bg1"/>
                </a:solidFill>
              </a:rPr>
              <a:t> </a:t>
            </a:r>
            <a:r>
              <a:rPr lang="en-US" sz="5100" dirty="0"/>
              <a:t>Modi, Jiang, Tewari, Singh.  Sample complexity of reinforcement learning using linearly combined model ensembles. arXiv:1910.10597, 2019.</a:t>
            </a:r>
          </a:p>
          <a:p>
            <a:pPr marL="0" indent="0" algn="l">
              <a:lnSpc>
                <a:spcPct val="170000"/>
              </a:lnSpc>
              <a:buNone/>
            </a:pPr>
            <a:r>
              <a:rPr lang="en-US" sz="5100" dirty="0"/>
              <a:t>MHKL20</a:t>
            </a:r>
            <a:r>
              <a:rPr lang="en-US" sz="5100" dirty="0">
                <a:solidFill>
                  <a:schemeClr val="bg1"/>
                </a:solidFill>
              </a:rPr>
              <a:t> </a:t>
            </a:r>
            <a:r>
              <a:rPr lang="en-US" sz="5100" dirty="0"/>
              <a:t>Misra, Henaff, Krishnamurthy, Langford. Kinematic State Abstraction </a:t>
            </a:r>
            <a:r>
              <a:rPr lang="en-US" sz="5100" i="0" dirty="0">
                <a:effectLst/>
                <a:latin typeface="Open Sans"/>
              </a:rPr>
              <a:t>and Provably Efficient Rich-Observation Reinforcement Learning, ICML 2020.</a:t>
            </a:r>
            <a:endParaRPr lang="en-US" sz="5100" dirty="0"/>
          </a:p>
          <a:p>
            <a:pPr marL="0" indent="0" algn="l">
              <a:lnSpc>
                <a:spcPct val="170000"/>
              </a:lnSpc>
              <a:buNone/>
            </a:pPr>
            <a:r>
              <a:rPr lang="en-US" sz="5100" dirty="0"/>
              <a:t>AKKS20</a:t>
            </a:r>
            <a:r>
              <a:rPr lang="en-US" sz="5100" dirty="0">
                <a:solidFill>
                  <a:schemeClr val="bg1"/>
                </a:solidFill>
              </a:rPr>
              <a:t> </a:t>
            </a:r>
            <a:r>
              <a:rPr lang="en-US" sz="5100" dirty="0"/>
              <a:t>Agarwal, Kakade, Krishnamurthy, Sun. FLAMBE: Structural Complexity </a:t>
            </a:r>
            <a:r>
              <a:rPr lang="en-US" sz="5100" i="0" dirty="0">
                <a:effectLst/>
                <a:latin typeface="Open Sans"/>
              </a:rPr>
              <a:t>and Representation Learning of Low Rank MDPs </a:t>
            </a:r>
            <a:r>
              <a:rPr lang="en-US" sz="5100" i="0" dirty="0" err="1">
                <a:effectLst/>
                <a:latin typeface="Open Sans"/>
              </a:rPr>
              <a:t>NeurIPS</a:t>
            </a:r>
            <a:r>
              <a:rPr lang="en-US" sz="5100" i="0" dirty="0">
                <a:effectLst/>
                <a:latin typeface="Open Sans"/>
              </a:rPr>
              <a:t> 2020.</a:t>
            </a:r>
          </a:p>
          <a:p>
            <a:pPr marL="0" indent="0" algn="l">
              <a:lnSpc>
                <a:spcPct val="170000"/>
              </a:lnSpc>
              <a:buNone/>
            </a:pPr>
            <a:r>
              <a:rPr lang="en-US" sz="5100" i="0" dirty="0">
                <a:effectLst/>
                <a:latin typeface="Open Sans"/>
              </a:rPr>
              <a:t>MFSMSKRL20 Mhammedi, Foster, Simchowitz, Misra, Sun, Krishnamurthy, Rakhlin, Langford, Learning the Linear Quadratic Regulator from Nonlinear Observations, </a:t>
            </a:r>
            <a:r>
              <a:rPr lang="en-US" sz="5100" i="0" dirty="0" err="1">
                <a:effectLst/>
                <a:latin typeface="Open Sans"/>
              </a:rPr>
              <a:t>NeurIPS</a:t>
            </a:r>
            <a:r>
              <a:rPr lang="en-US" sz="5100" i="0" dirty="0">
                <a:effectLst/>
                <a:latin typeface="Open Sans"/>
              </a:rPr>
              <a:t> 2020.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EC52A-AA8F-4177-ADAB-4BE09216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38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A1184-F8EA-420E-9E08-DD9E5FAC3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569" y="0"/>
            <a:ext cx="6352384" cy="768473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Challenge 2</a:t>
            </a:r>
            <a:r>
              <a:rPr lang="en-US" sz="4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Exploration</a:t>
            </a:r>
            <a:endParaRPr lang="en-US"/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2E922D3D-BC79-4171-B2EC-81F4E9888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69" y="1356702"/>
            <a:ext cx="5093107" cy="381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7BB725-C18F-48E4-9C55-55EAEB35C592}"/>
              </a:ext>
            </a:extLst>
          </p:cNvPr>
          <p:cNvSpPr txBox="1">
            <a:spLocks/>
          </p:cNvSpPr>
          <p:nvPr/>
        </p:nvSpPr>
        <p:spPr>
          <a:xfrm>
            <a:off x="2379587" y="5423160"/>
            <a:ext cx="8061585" cy="666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“How do you gather the data that you need to learn?”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BEB01-ED44-4507-B1D2-D5F7BD0B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6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19"/>
    </mc:Choice>
    <mc:Fallback xmlns="">
      <p:transition spd="slow" advTm="3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50BE06A-FD22-4F37-936E-67A85077665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02019" y="8432"/>
                <a:ext cx="12619485" cy="899537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6470">
                    <a:cs typeface="Segoe UI"/>
                  </a:rPr>
                  <a:t>Exploration Example Solution: </a:t>
                </a:r>
                <a14:m>
                  <m:oMath xmlns:m="http://schemas.openxmlformats.org/officeDocument/2006/math">
                    <m:r>
                      <a:rPr lang="en-US" sz="6470" b="0" i="1" smtClean="0">
                        <a:latin typeface="Cambria Math" panose="02040503050406030204" pitchFamily="18" charset="0"/>
                        <a:cs typeface="Segoe UI"/>
                      </a:rPr>
                      <m:t>𝜖</m:t>
                    </m:r>
                  </m:oMath>
                </a14:m>
                <a:r>
                  <a:rPr lang="en-US" sz="6470">
                    <a:cs typeface="Segoe UI"/>
                  </a:rPr>
                  <a:t>-greedy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50BE06A-FD22-4F37-936E-67A8507766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2019" y="8432"/>
                <a:ext cx="12619485" cy="899537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4CE05E-D8B6-44A4-9570-E69F6D7A2E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29199" y="1804230"/>
            <a:ext cx="2445579" cy="775597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US">
                <a:solidFill>
                  <a:schemeClr val="accent6"/>
                </a:solidFill>
                <a:cs typeface="Segoe UI"/>
              </a:rPr>
              <a:t>Exploit</a:t>
            </a:r>
            <a:r>
              <a:rPr lang="en-US">
                <a:cs typeface="Segoe UI"/>
              </a:rPr>
              <a:t> for performance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745533-B7F9-4F04-80A7-AFD6BFED4A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8023" b="17048"/>
          <a:stretch/>
        </p:blipFill>
        <p:spPr>
          <a:xfrm>
            <a:off x="745790" y="3198184"/>
            <a:ext cx="1172380" cy="783012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236CC3-E5E1-4469-AB44-662F6143F51C}"/>
              </a:ext>
            </a:extLst>
          </p:cNvPr>
          <p:cNvSpPr txBox="1"/>
          <p:nvPr/>
        </p:nvSpPr>
        <p:spPr>
          <a:xfrm>
            <a:off x="416160" y="3890749"/>
            <a:ext cx="1831637" cy="566576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 algn="ctr" defTabSz="914139">
              <a:lnSpc>
                <a:spcPct val="90000"/>
              </a:lnSpc>
              <a:spcAft>
                <a:spcPts val="588"/>
              </a:spcAft>
              <a:defRPr/>
            </a:pPr>
            <a:r>
              <a:rPr lang="en-US" sz="2000">
                <a:gradFill>
                  <a:gsLst>
                    <a:gs pos="2917">
                      <a:srgbClr val="3F3F3F"/>
                    </a:gs>
                    <a:gs pos="30000">
                      <a:srgbClr val="3F3F3F"/>
                    </a:gs>
                  </a:gsLst>
                  <a:lin ang="5400000" scaled="0"/>
                </a:gradFill>
                <a:latin typeface="Segoe UI"/>
              </a:rPr>
              <a:t>Policy</a:t>
            </a:r>
          </a:p>
        </p:txBody>
      </p:sp>
      <p:sp>
        <p:nvSpPr>
          <p:cNvPr id="8" name="Arrow: Bent 7">
            <a:extLst>
              <a:ext uri="{FF2B5EF4-FFF2-40B4-BE49-F238E27FC236}">
                <a16:creationId xmlns:a16="http://schemas.microsoft.com/office/drawing/2014/main" id="{18A4A54A-8628-4EF4-8DD8-6B8ED107F9CE}"/>
              </a:ext>
            </a:extLst>
          </p:cNvPr>
          <p:cNvSpPr/>
          <p:nvPr/>
        </p:nvSpPr>
        <p:spPr bwMode="auto">
          <a:xfrm>
            <a:off x="2034086" y="1956984"/>
            <a:ext cx="1172380" cy="1392443"/>
          </a:xfrm>
          <a:prstGeom prst="bentArrow">
            <a:avLst>
              <a:gd name="adj1" fmla="val 21824"/>
              <a:gd name="adj2" fmla="val 23368"/>
              <a:gd name="adj3" fmla="val 25049"/>
              <a:gd name="adj4" fmla="val 43750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2D643A-F414-4735-8027-7E108046C110}"/>
              </a:ext>
            </a:extLst>
          </p:cNvPr>
          <p:cNvSpPr txBox="1"/>
          <p:nvPr/>
        </p:nvSpPr>
        <p:spPr>
          <a:xfrm>
            <a:off x="2842840" y="2554848"/>
            <a:ext cx="2324244" cy="1306673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 algn="ctr" defTabSz="914139">
              <a:lnSpc>
                <a:spcPct val="90000"/>
              </a:lnSpc>
              <a:spcAft>
                <a:spcPts val="588"/>
              </a:spcAft>
              <a:defRPr/>
            </a:pPr>
            <a:r>
              <a:rPr lang="en-US" sz="2400">
                <a:solidFill>
                  <a:schemeClr val="accent6"/>
                </a:solidFill>
                <a:latin typeface="Segoe UI"/>
              </a:rPr>
              <a:t>“Exploit”</a:t>
            </a:r>
            <a:r>
              <a:rPr lang="en-US" sz="2400">
                <a:latin typeface="Segoe UI"/>
              </a:rPr>
              <a:t>= use</a:t>
            </a:r>
            <a:r>
              <a:rPr lang="en-US" sz="2400">
                <a:gradFill>
                  <a:gsLst>
                    <a:gs pos="2917">
                      <a:srgbClr val="3F3F3F"/>
                    </a:gs>
                    <a:gs pos="30000">
                      <a:srgbClr val="3F3F3F"/>
                    </a:gs>
                  </a:gsLst>
                  <a:lin ang="5400000" scaled="0"/>
                </a:gradFill>
                <a:latin typeface="Segoe UI"/>
              </a:rPr>
              <a:t> best known inference</a:t>
            </a:r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8FD2588-339B-4647-AE46-7D250F098B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8023" b="17048"/>
          <a:stretch/>
        </p:blipFill>
        <p:spPr>
          <a:xfrm>
            <a:off x="3391249" y="1804230"/>
            <a:ext cx="1172380" cy="783012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E57F72-0A96-40B7-A288-B83908F5ADA2}"/>
              </a:ext>
            </a:extLst>
          </p:cNvPr>
          <p:cNvSpPr txBox="1"/>
          <p:nvPr/>
        </p:nvSpPr>
        <p:spPr>
          <a:xfrm>
            <a:off x="2554850" y="5384824"/>
            <a:ext cx="2669207" cy="1286811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 algn="ctr" defTabSz="914139">
              <a:lnSpc>
                <a:spcPct val="90000"/>
              </a:lnSpc>
              <a:spcAft>
                <a:spcPts val="588"/>
              </a:spcAft>
              <a:defRPr/>
            </a:pPr>
            <a:r>
              <a:rPr lang="en-US" sz="2400">
                <a:solidFill>
                  <a:schemeClr val="accent6"/>
                </a:solidFill>
                <a:latin typeface="Segoe UI"/>
              </a:rPr>
              <a:t>“Explore”</a:t>
            </a:r>
            <a:r>
              <a:rPr lang="en-US" sz="2400">
                <a:gradFill>
                  <a:gsLst>
                    <a:gs pos="2917">
                      <a:srgbClr val="3F3F3F"/>
                    </a:gs>
                    <a:gs pos="30000">
                      <a:srgbClr val="3F3F3F"/>
                    </a:gs>
                  </a:gsLst>
                  <a:lin ang="5400000" scaled="0"/>
                </a:gradFill>
                <a:latin typeface="Segoe UI"/>
              </a:rPr>
              <a:t> = try other alternatives</a:t>
            </a:r>
          </a:p>
        </p:txBody>
      </p: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4DE1DF0-BBF1-4F27-8CFF-DB09583A86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8023" b="17048"/>
          <a:stretch/>
        </p:blipFill>
        <p:spPr>
          <a:xfrm>
            <a:off x="3391249" y="4670582"/>
            <a:ext cx="1172380" cy="783012"/>
          </a:xfrm>
          <a:prstGeom prst="rect">
            <a:avLst/>
          </a:prstGeom>
          <a:ln>
            <a:noFill/>
          </a:ln>
        </p:spPr>
      </p:pic>
      <p:pic>
        <p:nvPicPr>
          <p:cNvPr id="15" name="Picture 6" descr="Related image">
            <a:extLst>
              <a:ext uri="{FF2B5EF4-FFF2-40B4-BE49-F238E27FC236}">
                <a16:creationId xmlns:a16="http://schemas.microsoft.com/office/drawing/2014/main" id="{3F89BA7C-E5B9-4316-908E-E06C3AE6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28" y="1562886"/>
            <a:ext cx="1154674" cy="115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5FF845-1B92-47D2-8905-F27DDBB3C218}"/>
              </a:ext>
            </a:extLst>
          </p:cNvPr>
          <p:cNvSpPr txBox="1"/>
          <p:nvPr/>
        </p:nvSpPr>
        <p:spPr>
          <a:xfrm>
            <a:off x="2113726" y="3383911"/>
            <a:ext cx="13788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x</a:t>
            </a: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%</a:t>
            </a:r>
          </a:p>
        </p:txBody>
      </p:sp>
      <p:sp>
        <p:nvSpPr>
          <p:cNvPr id="20" name="Arrow: Bent 19">
            <a:extLst>
              <a:ext uri="{FF2B5EF4-FFF2-40B4-BE49-F238E27FC236}">
                <a16:creationId xmlns:a16="http://schemas.microsoft.com/office/drawing/2014/main" id="{6A05245C-0B93-4756-A3C1-32177164E6CE}"/>
              </a:ext>
            </a:extLst>
          </p:cNvPr>
          <p:cNvSpPr/>
          <p:nvPr/>
        </p:nvSpPr>
        <p:spPr bwMode="auto">
          <a:xfrm flipV="1">
            <a:off x="2025678" y="4033764"/>
            <a:ext cx="1172380" cy="1392443"/>
          </a:xfrm>
          <a:prstGeom prst="bentArrow">
            <a:avLst>
              <a:gd name="adj1" fmla="val 21824"/>
              <a:gd name="adj2" fmla="val 23368"/>
              <a:gd name="adj3" fmla="val 25049"/>
              <a:gd name="adj4" fmla="val 43750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37BC2959-4796-A64C-980C-420536A92E7E}"/>
              </a:ext>
            </a:extLst>
          </p:cNvPr>
          <p:cNvSpPr txBox="1">
            <a:spLocks/>
          </p:cNvSpPr>
          <p:nvPr/>
        </p:nvSpPr>
        <p:spPr>
          <a:xfrm>
            <a:off x="6047114" y="4406030"/>
            <a:ext cx="2445579" cy="12926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accent6"/>
                </a:solidFill>
                <a:cs typeface="Segoe UI"/>
              </a:rPr>
              <a:t>Explore</a:t>
            </a:r>
            <a:r>
              <a:rPr lang="en-US">
                <a:solidFill>
                  <a:schemeClr val="accent5"/>
                </a:solidFill>
                <a:cs typeface="Segoe UI"/>
              </a:rPr>
              <a:t> </a:t>
            </a:r>
            <a:r>
              <a:rPr lang="en-US">
                <a:cs typeface="Segoe UI"/>
              </a:rPr>
              <a:t>to discover new things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51F200CD-8587-614D-98C6-1851EDBC895D}"/>
              </a:ext>
            </a:extLst>
          </p:cNvPr>
          <p:cNvSpPr txBox="1">
            <a:spLocks/>
          </p:cNvSpPr>
          <p:nvPr/>
        </p:nvSpPr>
        <p:spPr>
          <a:xfrm>
            <a:off x="8156499" y="2751689"/>
            <a:ext cx="3619343" cy="12926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cs typeface="Segoe UI"/>
              </a:rPr>
              <a:t>“How much should I explore to discover how to best perform?”  </a:t>
            </a:r>
          </a:p>
        </p:txBody>
      </p:sp>
      <p:pic>
        <p:nvPicPr>
          <p:cNvPr id="4" name="Graphic 3" descr="Magnifying glass">
            <a:extLst>
              <a:ext uri="{FF2B5EF4-FFF2-40B4-BE49-F238E27FC236}">
                <a16:creationId xmlns:a16="http://schemas.microsoft.com/office/drawing/2014/main" id="{D893BD9C-7B25-4855-BD27-EA53C47D2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07575" y="4604951"/>
            <a:ext cx="848642" cy="848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88625"/>
      </p:ext>
    </p:extLst>
  </p:cSld>
  <p:clrMapOvr>
    <a:masterClrMapping/>
  </p:clrMapOvr>
  <p:transition advTm="5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animBg="1"/>
      <p:bldP spid="9" grpId="0"/>
      <p:bldP spid="12" grpId="0"/>
      <p:bldP spid="18" grpId="0"/>
      <p:bldP spid="20" grpId="0" animBg="1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ED285-5482-47FC-92AE-410B94D1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628" y="0"/>
            <a:ext cx="6422065" cy="778747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Challenge</a:t>
            </a:r>
            <a:r>
              <a:rPr lang="en-US" sz="4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3: Generalization</a:t>
            </a:r>
            <a:endParaRPr lang="en-US"/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3B5C1F63-0850-4112-A899-B42A24F61C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6314"/>
          <a:stretch/>
        </p:blipFill>
        <p:spPr bwMode="auto">
          <a:xfrm>
            <a:off x="2734707" y="778747"/>
            <a:ext cx="6722585" cy="432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578F44-1E80-4B08-A04E-638A4A29FE2B}"/>
              </a:ext>
            </a:extLst>
          </p:cNvPr>
          <p:cNvSpPr txBox="1">
            <a:spLocks/>
          </p:cNvSpPr>
          <p:nvPr/>
        </p:nvSpPr>
        <p:spPr>
          <a:xfrm>
            <a:off x="1652272" y="5551357"/>
            <a:ext cx="9277997" cy="666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“How do you learn to act based on things never before seen?”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D4E43-DC31-43D7-A73C-89F5A4DD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8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9"/>
    </mc:Choice>
    <mc:Fallback xmlns="">
      <p:transition spd="slow" advTm="13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D6F6-9EE8-4B8C-9A34-B5BEBF7A8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87" y="4442"/>
            <a:ext cx="11157168" cy="787609"/>
          </a:xfrm>
        </p:spPr>
        <p:txBody>
          <a:bodyPr>
            <a:normAutofit/>
          </a:bodyPr>
          <a:lstStyle/>
          <a:p>
            <a:r>
              <a:rPr lang="en-US" sz="4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Generalization Example Solution: PAC-learning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A6ABEE-A18F-4F2F-A356-8BBB25125A3D}"/>
              </a:ext>
            </a:extLst>
          </p:cNvPr>
          <p:cNvSpPr/>
          <p:nvPr/>
        </p:nvSpPr>
        <p:spPr bwMode="auto">
          <a:xfrm>
            <a:off x="378283" y="2479405"/>
            <a:ext cx="5224228" cy="2432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23" tIns="46623" rIns="46623" bIns="466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111" fontAlgn="base">
              <a:spcBef>
                <a:spcPct val="0"/>
              </a:spcBef>
              <a:spcAft>
                <a:spcPct val="0"/>
              </a:spcAft>
            </a:pPr>
            <a:endParaRPr lang="en-US" sz="1836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AF113D-38CD-4E9D-9BC4-64B99EECD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134825"/>
              </p:ext>
            </p:extLst>
          </p:nvPr>
        </p:nvGraphicFramePr>
        <p:xfrm>
          <a:off x="3244263" y="2667190"/>
          <a:ext cx="2023510" cy="16716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04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4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4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7909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909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909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9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909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 marL="93247" marR="93247" marT="46623" marB="4662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CFE4F01-9000-40AC-8112-71A21771D692}"/>
              </a:ext>
            </a:extLst>
          </p:cNvPr>
          <p:cNvGrpSpPr/>
          <p:nvPr/>
        </p:nvGrpSpPr>
        <p:grpSpPr>
          <a:xfrm>
            <a:off x="455987" y="2542161"/>
            <a:ext cx="2211632" cy="2128181"/>
            <a:chOff x="5996352" y="360478"/>
            <a:chExt cx="2168771" cy="20869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16E6CC-983B-4F36-9D03-56D73E5D5318}"/>
                </a:ext>
              </a:extLst>
            </p:cNvPr>
            <p:cNvPicPr/>
            <p:nvPr/>
          </p:nvPicPr>
          <p:blipFill rotWithShape="1">
            <a:blip r:embed="rId3"/>
            <a:srcRect l="3383" t="7463" r="70533" b="55794"/>
            <a:stretch/>
          </p:blipFill>
          <p:spPr bwMode="auto">
            <a:xfrm>
              <a:off x="5996352" y="360478"/>
              <a:ext cx="2168771" cy="1796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5FBA4F-2152-4429-81DD-68A227DCDF46}"/>
                </a:ext>
              </a:extLst>
            </p:cNvPr>
            <p:cNvSpPr txBox="1"/>
            <p:nvPr/>
          </p:nvSpPr>
          <p:spPr>
            <a:xfrm>
              <a:off x="6180821" y="2164862"/>
              <a:ext cx="1810432" cy="282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36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Training examples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5C55749-B100-44EF-875B-86543E655EE4}"/>
              </a:ext>
            </a:extLst>
          </p:cNvPr>
          <p:cNvSpPr txBox="1"/>
          <p:nvPr/>
        </p:nvSpPr>
        <p:spPr>
          <a:xfrm>
            <a:off x="3449989" y="4382205"/>
            <a:ext cx="1468545" cy="2881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36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Training labels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98314D-A2A1-4E01-94A9-37C4394409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62594" r="60304" b="28687"/>
          <a:stretch/>
        </p:blipFill>
        <p:spPr>
          <a:xfrm>
            <a:off x="10730910" y="1330005"/>
            <a:ext cx="735216" cy="968332"/>
          </a:xfrm>
          <a:prstGeom prst="rect">
            <a:avLst/>
          </a:prstGeom>
        </p:spPr>
      </p:pic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72F5E762-B655-4FDC-9A8C-F7FA0AE8C36B}"/>
              </a:ext>
            </a:extLst>
          </p:cNvPr>
          <p:cNvSpPr/>
          <p:nvPr/>
        </p:nvSpPr>
        <p:spPr bwMode="auto">
          <a:xfrm>
            <a:off x="10163059" y="3117248"/>
            <a:ext cx="1870918" cy="1183521"/>
          </a:xfrm>
          <a:prstGeom prst="flowChartDocumen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23" tIns="46623" rIns="46623" bIns="466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111" fontAlgn="base">
              <a:spcBef>
                <a:spcPct val="0"/>
              </a:spcBef>
              <a:spcAft>
                <a:spcPct val="0"/>
              </a:spcAft>
            </a:pPr>
            <a:r>
              <a:rPr lang="en-US" sz="1836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Accurate digit classifier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CC9343-4814-4821-BB6A-C005AC371882}"/>
              </a:ext>
            </a:extLst>
          </p:cNvPr>
          <p:cNvSpPr txBox="1"/>
          <p:nvPr/>
        </p:nvSpPr>
        <p:spPr>
          <a:xfrm>
            <a:off x="10971828" y="5047941"/>
            <a:ext cx="253412" cy="576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72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2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5B1C444F-B2C3-420C-956C-88EEB5CE74BD}"/>
              </a:ext>
            </a:extLst>
          </p:cNvPr>
          <p:cNvSpPr/>
          <p:nvPr/>
        </p:nvSpPr>
        <p:spPr bwMode="auto">
          <a:xfrm rot="-5400000">
            <a:off x="9686430" y="3467228"/>
            <a:ext cx="496122" cy="457135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23" tIns="46623" rIns="46623" bIns="466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111" fontAlgn="base">
              <a:spcBef>
                <a:spcPct val="0"/>
              </a:spcBef>
              <a:spcAft>
                <a:spcPct val="0"/>
              </a:spcAft>
            </a:pPr>
            <a:endParaRPr lang="en-US" sz="1836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CF114F-2313-4737-A8FB-59CFECD45176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11098518" y="2298336"/>
            <a:ext cx="1" cy="81891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DEEA3D-0274-43C7-93AB-F47A3D441EC2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11098518" y="4222525"/>
            <a:ext cx="16" cy="82541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CDA02F-D10C-48F1-BA3C-17A8C24B7E68}"/>
              </a:ext>
            </a:extLst>
          </p:cNvPr>
          <p:cNvSpPr txBox="1"/>
          <p:nvPr/>
        </p:nvSpPr>
        <p:spPr>
          <a:xfrm>
            <a:off x="6610536" y="4805073"/>
            <a:ext cx="2191113" cy="3201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4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Supervised Learner</a:t>
            </a:r>
          </a:p>
        </p:txBody>
      </p:sp>
      <p:sp>
        <p:nvSpPr>
          <p:cNvPr id="17" name="Down Arrow 21">
            <a:extLst>
              <a:ext uri="{FF2B5EF4-FFF2-40B4-BE49-F238E27FC236}">
                <a16:creationId xmlns:a16="http://schemas.microsoft.com/office/drawing/2014/main" id="{A9C93DC0-FAE6-439F-845E-D1B592294A01}"/>
              </a:ext>
            </a:extLst>
          </p:cNvPr>
          <p:cNvSpPr/>
          <p:nvPr/>
        </p:nvSpPr>
        <p:spPr bwMode="auto">
          <a:xfrm rot="16200000">
            <a:off x="5502712" y="3521672"/>
            <a:ext cx="496122" cy="457135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23" tIns="46623" rIns="46623" bIns="466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111" fontAlgn="base">
              <a:spcBef>
                <a:spcPct val="0"/>
              </a:spcBef>
              <a:spcAft>
                <a:spcPct val="0"/>
              </a:spcAft>
            </a:pPr>
            <a:endParaRPr lang="en-US" sz="1836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Freeform 248">
            <a:extLst>
              <a:ext uri="{FF2B5EF4-FFF2-40B4-BE49-F238E27FC236}">
                <a16:creationId xmlns:a16="http://schemas.microsoft.com/office/drawing/2014/main" id="{CC2B3F9C-94CF-450A-9F2F-18A6014803B1}"/>
              </a:ext>
            </a:extLst>
          </p:cNvPr>
          <p:cNvSpPr>
            <a:spLocks/>
          </p:cNvSpPr>
          <p:nvPr/>
        </p:nvSpPr>
        <p:spPr bwMode="auto">
          <a:xfrm>
            <a:off x="6113993" y="2667190"/>
            <a:ext cx="3384872" cy="2014428"/>
          </a:xfrm>
          <a:custGeom>
            <a:avLst/>
            <a:gdLst>
              <a:gd name="T0" fmla="*/ 273 w 4091"/>
              <a:gd name="T1" fmla="*/ 3174 h 3174"/>
              <a:gd name="T2" fmla="*/ 3818 w 4091"/>
              <a:gd name="T3" fmla="*/ 3174 h 3174"/>
              <a:gd name="T4" fmla="*/ 4091 w 4091"/>
              <a:gd name="T5" fmla="*/ 2902 h 3174"/>
              <a:gd name="T6" fmla="*/ 4091 w 4091"/>
              <a:gd name="T7" fmla="*/ 273 h 3174"/>
              <a:gd name="T8" fmla="*/ 3818 w 4091"/>
              <a:gd name="T9" fmla="*/ 0 h 3174"/>
              <a:gd name="T10" fmla="*/ 273 w 4091"/>
              <a:gd name="T11" fmla="*/ 0 h 3174"/>
              <a:gd name="T12" fmla="*/ 0 w 4091"/>
              <a:gd name="T13" fmla="*/ 273 h 3174"/>
              <a:gd name="T14" fmla="*/ 0 w 4091"/>
              <a:gd name="T15" fmla="*/ 2902 h 3174"/>
              <a:gd name="T16" fmla="*/ 273 w 4091"/>
              <a:gd name="T17" fmla="*/ 3174 h 3174"/>
              <a:gd name="connsiteX0" fmla="*/ 667 w 10000"/>
              <a:gd name="connsiteY0" fmla="*/ 10000 h 10000"/>
              <a:gd name="connsiteX1" fmla="*/ 4958 w 10000"/>
              <a:gd name="connsiteY1" fmla="*/ 9912 h 10000"/>
              <a:gd name="connsiteX2" fmla="*/ 9333 w 10000"/>
              <a:gd name="connsiteY2" fmla="*/ 10000 h 10000"/>
              <a:gd name="connsiteX3" fmla="*/ 10000 w 10000"/>
              <a:gd name="connsiteY3" fmla="*/ 9143 h 10000"/>
              <a:gd name="connsiteX4" fmla="*/ 10000 w 10000"/>
              <a:gd name="connsiteY4" fmla="*/ 860 h 10000"/>
              <a:gd name="connsiteX5" fmla="*/ 9333 w 10000"/>
              <a:gd name="connsiteY5" fmla="*/ 0 h 10000"/>
              <a:gd name="connsiteX6" fmla="*/ 667 w 10000"/>
              <a:gd name="connsiteY6" fmla="*/ 0 h 10000"/>
              <a:gd name="connsiteX7" fmla="*/ 0 w 10000"/>
              <a:gd name="connsiteY7" fmla="*/ 860 h 10000"/>
              <a:gd name="connsiteX8" fmla="*/ 0 w 10000"/>
              <a:gd name="connsiteY8" fmla="*/ 9143 h 10000"/>
              <a:gd name="connsiteX9" fmla="*/ 667 w 10000"/>
              <a:gd name="connsiteY9" fmla="*/ 10000 h 10000"/>
              <a:gd name="connsiteX0" fmla="*/ 667 w 10000"/>
              <a:gd name="connsiteY0" fmla="*/ 10043 h 10043"/>
              <a:gd name="connsiteX1" fmla="*/ 4958 w 10000"/>
              <a:gd name="connsiteY1" fmla="*/ 9955 h 10043"/>
              <a:gd name="connsiteX2" fmla="*/ 9333 w 10000"/>
              <a:gd name="connsiteY2" fmla="*/ 10043 h 10043"/>
              <a:gd name="connsiteX3" fmla="*/ 10000 w 10000"/>
              <a:gd name="connsiteY3" fmla="*/ 9186 h 10043"/>
              <a:gd name="connsiteX4" fmla="*/ 10000 w 10000"/>
              <a:gd name="connsiteY4" fmla="*/ 903 h 10043"/>
              <a:gd name="connsiteX5" fmla="*/ 9333 w 10000"/>
              <a:gd name="connsiteY5" fmla="*/ 43 h 10043"/>
              <a:gd name="connsiteX6" fmla="*/ 4914 w 10000"/>
              <a:gd name="connsiteY6" fmla="*/ 0 h 10043"/>
              <a:gd name="connsiteX7" fmla="*/ 667 w 10000"/>
              <a:gd name="connsiteY7" fmla="*/ 43 h 10043"/>
              <a:gd name="connsiteX8" fmla="*/ 0 w 10000"/>
              <a:gd name="connsiteY8" fmla="*/ 903 h 10043"/>
              <a:gd name="connsiteX9" fmla="*/ 0 w 10000"/>
              <a:gd name="connsiteY9" fmla="*/ 9186 h 10043"/>
              <a:gd name="connsiteX10" fmla="*/ 667 w 10000"/>
              <a:gd name="connsiteY10" fmla="*/ 10043 h 10043"/>
              <a:gd name="connsiteX0" fmla="*/ 667 w 10000"/>
              <a:gd name="connsiteY0" fmla="*/ 10043 h 10043"/>
              <a:gd name="connsiteX1" fmla="*/ 4958 w 10000"/>
              <a:gd name="connsiteY1" fmla="*/ 9955 h 10043"/>
              <a:gd name="connsiteX2" fmla="*/ 9333 w 10000"/>
              <a:gd name="connsiteY2" fmla="*/ 10043 h 10043"/>
              <a:gd name="connsiteX3" fmla="*/ 10000 w 10000"/>
              <a:gd name="connsiteY3" fmla="*/ 9186 h 10043"/>
              <a:gd name="connsiteX4" fmla="*/ 10000 w 10000"/>
              <a:gd name="connsiteY4" fmla="*/ 903 h 10043"/>
              <a:gd name="connsiteX5" fmla="*/ 9333 w 10000"/>
              <a:gd name="connsiteY5" fmla="*/ 43 h 10043"/>
              <a:gd name="connsiteX6" fmla="*/ 4738 w 10000"/>
              <a:gd name="connsiteY6" fmla="*/ 0 h 10043"/>
              <a:gd name="connsiteX7" fmla="*/ 667 w 10000"/>
              <a:gd name="connsiteY7" fmla="*/ 43 h 10043"/>
              <a:gd name="connsiteX8" fmla="*/ 0 w 10000"/>
              <a:gd name="connsiteY8" fmla="*/ 903 h 10043"/>
              <a:gd name="connsiteX9" fmla="*/ 0 w 10000"/>
              <a:gd name="connsiteY9" fmla="*/ 9186 h 10043"/>
              <a:gd name="connsiteX10" fmla="*/ 667 w 10000"/>
              <a:gd name="connsiteY10" fmla="*/ 10043 h 1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43">
                <a:moveTo>
                  <a:pt x="667" y="10043"/>
                </a:moveTo>
                <a:lnTo>
                  <a:pt x="4958" y="9955"/>
                </a:lnTo>
                <a:lnTo>
                  <a:pt x="9333" y="10043"/>
                </a:lnTo>
                <a:cubicBezTo>
                  <a:pt x="9699" y="10043"/>
                  <a:pt x="10000" y="9659"/>
                  <a:pt x="10000" y="9186"/>
                </a:cubicBezTo>
                <a:lnTo>
                  <a:pt x="10000" y="903"/>
                </a:lnTo>
                <a:cubicBezTo>
                  <a:pt x="10000" y="427"/>
                  <a:pt x="9699" y="43"/>
                  <a:pt x="9333" y="43"/>
                </a:cubicBezTo>
                <a:lnTo>
                  <a:pt x="4738" y="0"/>
                </a:lnTo>
                <a:lnTo>
                  <a:pt x="667" y="43"/>
                </a:lnTo>
                <a:cubicBezTo>
                  <a:pt x="298" y="43"/>
                  <a:pt x="0" y="427"/>
                  <a:pt x="0" y="903"/>
                </a:cubicBezTo>
                <a:lnTo>
                  <a:pt x="0" y="9186"/>
                </a:lnTo>
                <a:cubicBezTo>
                  <a:pt x="0" y="9659"/>
                  <a:pt x="298" y="10043"/>
                  <a:pt x="667" y="10043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3234" tIns="46616" rIns="93234" bIns="46616" numCol="1" anchor="t" anchorCtr="0" compatLnSpc="1">
            <a:prstTxWarp prst="textNoShape">
              <a:avLst/>
            </a:prstTxWarp>
          </a:bodyPr>
          <a:lstStyle/>
          <a:p>
            <a:endParaRPr lang="en-US" sz="1836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627138-E853-4E95-BEE7-2CC55873DE0B}"/>
              </a:ext>
            </a:extLst>
          </p:cNvPr>
          <p:cNvGrpSpPr/>
          <p:nvPr/>
        </p:nvGrpSpPr>
        <p:grpSpPr>
          <a:xfrm>
            <a:off x="6424942" y="2741764"/>
            <a:ext cx="2689148" cy="1802322"/>
            <a:chOff x="6096000" y="2606605"/>
            <a:chExt cx="1802678" cy="120460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7DF92B7-6DBA-4943-9220-9F8366C10E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4914" y="3242338"/>
              <a:ext cx="390684" cy="392535"/>
            </a:xfrm>
            <a:custGeom>
              <a:avLst/>
              <a:gdLst>
                <a:gd name="T0" fmla="*/ 27 w 132"/>
                <a:gd name="T1" fmla="*/ 32 h 132"/>
                <a:gd name="T2" fmla="*/ 27 w 132"/>
                <a:gd name="T3" fmla="*/ 40 h 132"/>
                <a:gd name="T4" fmla="*/ 17 w 132"/>
                <a:gd name="T5" fmla="*/ 50 h 132"/>
                <a:gd name="T6" fmla="*/ 1 w 132"/>
                <a:gd name="T7" fmla="*/ 53 h 132"/>
                <a:gd name="T8" fmla="*/ 3 w 132"/>
                <a:gd name="T9" fmla="*/ 67 h 132"/>
                <a:gd name="T10" fmla="*/ 20 w 132"/>
                <a:gd name="T11" fmla="*/ 75 h 132"/>
                <a:gd name="T12" fmla="*/ 20 w 132"/>
                <a:gd name="T13" fmla="*/ 89 h 132"/>
                <a:gd name="T14" fmla="*/ 11 w 132"/>
                <a:gd name="T15" fmla="*/ 102 h 132"/>
                <a:gd name="T16" fmla="*/ 22 w 132"/>
                <a:gd name="T17" fmla="*/ 111 h 132"/>
                <a:gd name="T18" fmla="*/ 40 w 132"/>
                <a:gd name="T19" fmla="*/ 104 h 132"/>
                <a:gd name="T20" fmla="*/ 49 w 132"/>
                <a:gd name="T21" fmla="*/ 114 h 132"/>
                <a:gd name="T22" fmla="*/ 52 w 132"/>
                <a:gd name="T23" fmla="*/ 131 h 132"/>
                <a:gd name="T24" fmla="*/ 67 w 132"/>
                <a:gd name="T25" fmla="*/ 129 h 132"/>
                <a:gd name="T26" fmla="*/ 75 w 132"/>
                <a:gd name="T27" fmla="*/ 111 h 132"/>
                <a:gd name="T28" fmla="*/ 81 w 132"/>
                <a:gd name="T29" fmla="*/ 110 h 132"/>
                <a:gd name="T30" fmla="*/ 88 w 132"/>
                <a:gd name="T31" fmla="*/ 112 h 132"/>
                <a:gd name="T32" fmla="*/ 102 w 132"/>
                <a:gd name="T33" fmla="*/ 121 h 132"/>
                <a:gd name="T34" fmla="*/ 111 w 132"/>
                <a:gd name="T35" fmla="*/ 110 h 132"/>
                <a:gd name="T36" fmla="*/ 104 w 132"/>
                <a:gd name="T37" fmla="*/ 92 h 132"/>
                <a:gd name="T38" fmla="*/ 107 w 132"/>
                <a:gd name="T39" fmla="*/ 86 h 132"/>
                <a:gd name="T40" fmla="*/ 114 w 132"/>
                <a:gd name="T41" fmla="*/ 82 h 132"/>
                <a:gd name="T42" fmla="*/ 130 w 132"/>
                <a:gd name="T43" fmla="*/ 79 h 132"/>
                <a:gd name="T44" fmla="*/ 128 w 132"/>
                <a:gd name="T45" fmla="*/ 65 h 132"/>
                <a:gd name="T46" fmla="*/ 111 w 132"/>
                <a:gd name="T47" fmla="*/ 57 h 132"/>
                <a:gd name="T48" fmla="*/ 110 w 132"/>
                <a:gd name="T49" fmla="*/ 51 h 132"/>
                <a:gd name="T50" fmla="*/ 112 w 132"/>
                <a:gd name="T51" fmla="*/ 43 h 132"/>
                <a:gd name="T52" fmla="*/ 121 w 132"/>
                <a:gd name="T53" fmla="*/ 30 h 132"/>
                <a:gd name="T54" fmla="*/ 109 w 132"/>
                <a:gd name="T55" fmla="*/ 21 h 132"/>
                <a:gd name="T56" fmla="*/ 91 w 132"/>
                <a:gd name="T57" fmla="*/ 27 h 132"/>
                <a:gd name="T58" fmla="*/ 86 w 132"/>
                <a:gd name="T59" fmla="*/ 25 h 132"/>
                <a:gd name="T60" fmla="*/ 82 w 132"/>
                <a:gd name="T61" fmla="*/ 18 h 132"/>
                <a:gd name="T62" fmla="*/ 79 w 132"/>
                <a:gd name="T63" fmla="*/ 1 h 132"/>
                <a:gd name="T64" fmla="*/ 65 w 132"/>
                <a:gd name="T65" fmla="*/ 3 h 132"/>
                <a:gd name="T66" fmla="*/ 57 w 132"/>
                <a:gd name="T67" fmla="*/ 21 h 132"/>
                <a:gd name="T68" fmla="*/ 51 w 132"/>
                <a:gd name="T69" fmla="*/ 22 h 132"/>
                <a:gd name="T70" fmla="*/ 43 w 132"/>
                <a:gd name="T71" fmla="*/ 20 h 132"/>
                <a:gd name="T72" fmla="*/ 29 w 132"/>
                <a:gd name="T73" fmla="*/ 11 h 132"/>
                <a:gd name="T74" fmla="*/ 21 w 132"/>
                <a:gd name="T75" fmla="*/ 22 h 132"/>
                <a:gd name="T76" fmla="*/ 80 w 132"/>
                <a:gd name="T77" fmla="*/ 85 h 132"/>
                <a:gd name="T78" fmla="*/ 51 w 132"/>
                <a:gd name="T79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32">
                  <a:moveTo>
                    <a:pt x="21" y="22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9" y="36"/>
                    <a:pt x="29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2"/>
                    <a:pt x="25" y="44"/>
                    <a:pt x="24" y="46"/>
                  </a:cubicBezTo>
                  <a:cubicBezTo>
                    <a:pt x="23" y="48"/>
                    <a:pt x="21" y="50"/>
                    <a:pt x="17" y="50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3" y="49"/>
                    <a:pt x="1" y="51"/>
                    <a:pt x="1" y="5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1" y="66"/>
                    <a:pt x="3" y="6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8" y="70"/>
                    <a:pt x="20" y="72"/>
                    <a:pt x="20" y="75"/>
                  </a:cubicBezTo>
                  <a:cubicBezTo>
                    <a:pt x="21" y="77"/>
                    <a:pt x="21" y="79"/>
                    <a:pt x="22" y="82"/>
                  </a:cubicBezTo>
                  <a:cubicBezTo>
                    <a:pt x="23" y="84"/>
                    <a:pt x="23" y="86"/>
                    <a:pt x="20" y="89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0" y="98"/>
                    <a:pt x="10" y="101"/>
                    <a:pt x="11" y="102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8" y="111"/>
                    <a:pt x="20" y="112"/>
                    <a:pt x="22" y="111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6" y="102"/>
                    <a:pt x="38" y="103"/>
                    <a:pt x="40" y="104"/>
                  </a:cubicBezTo>
                  <a:cubicBezTo>
                    <a:pt x="42" y="106"/>
                    <a:pt x="44" y="107"/>
                    <a:pt x="45" y="108"/>
                  </a:cubicBezTo>
                  <a:cubicBezTo>
                    <a:pt x="48" y="108"/>
                    <a:pt x="49" y="110"/>
                    <a:pt x="49" y="114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29"/>
                    <a:pt x="51" y="130"/>
                    <a:pt x="52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4" y="132"/>
                    <a:pt x="66" y="131"/>
                    <a:pt x="67" y="129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70" y="113"/>
                    <a:pt x="72" y="112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7" y="111"/>
                    <a:pt x="79" y="110"/>
                    <a:pt x="81" y="110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3" y="109"/>
                    <a:pt x="85" y="109"/>
                    <a:pt x="88" y="112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8" y="122"/>
                    <a:pt x="101" y="122"/>
                    <a:pt x="102" y="121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1" y="114"/>
                    <a:pt x="112" y="112"/>
                    <a:pt x="111" y="110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2" y="96"/>
                    <a:pt x="103" y="94"/>
                    <a:pt x="104" y="92"/>
                  </a:cubicBezTo>
                  <a:cubicBezTo>
                    <a:pt x="104" y="92"/>
                    <a:pt x="104" y="91"/>
                    <a:pt x="104" y="91"/>
                  </a:cubicBezTo>
                  <a:cubicBezTo>
                    <a:pt x="105" y="90"/>
                    <a:pt x="106" y="88"/>
                    <a:pt x="107" y="86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108" y="84"/>
                    <a:pt x="110" y="82"/>
                    <a:pt x="114" y="82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8" y="83"/>
                    <a:pt x="130" y="81"/>
                    <a:pt x="130" y="7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2" y="68"/>
                    <a:pt x="131" y="66"/>
                    <a:pt x="128" y="65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3" y="61"/>
                    <a:pt x="112" y="59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1" y="55"/>
                    <a:pt x="110" y="53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49"/>
                    <a:pt x="109" y="46"/>
                    <a:pt x="112" y="43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2" y="34"/>
                    <a:pt x="122" y="31"/>
                    <a:pt x="121" y="30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1"/>
                    <a:pt x="112" y="20"/>
                    <a:pt x="109" y="21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6" y="30"/>
                    <a:pt x="93" y="29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0" y="26"/>
                    <a:pt x="88" y="25"/>
                    <a:pt x="86" y="25"/>
                  </a:cubicBezTo>
                  <a:cubicBezTo>
                    <a:pt x="86" y="25"/>
                    <a:pt x="86" y="24"/>
                    <a:pt x="86" y="24"/>
                  </a:cubicBezTo>
                  <a:cubicBezTo>
                    <a:pt x="84" y="23"/>
                    <a:pt x="82" y="22"/>
                    <a:pt x="82" y="18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3"/>
                    <a:pt x="80" y="1"/>
                    <a:pt x="7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6" y="1"/>
                    <a:pt x="65" y="3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9"/>
                    <a:pt x="59" y="20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5" y="21"/>
                    <a:pt x="5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8" y="23"/>
                    <a:pt x="46" y="23"/>
                    <a:pt x="43" y="2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0"/>
                    <a:pt x="31" y="10"/>
                    <a:pt x="29" y="11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8"/>
                    <a:pt x="20" y="20"/>
                    <a:pt x="21" y="22"/>
                  </a:cubicBezTo>
                  <a:close/>
                  <a:moveTo>
                    <a:pt x="85" y="51"/>
                  </a:moveTo>
                  <a:cubicBezTo>
                    <a:pt x="93" y="62"/>
                    <a:pt x="91" y="77"/>
                    <a:pt x="80" y="85"/>
                  </a:cubicBezTo>
                  <a:cubicBezTo>
                    <a:pt x="70" y="93"/>
                    <a:pt x="55" y="91"/>
                    <a:pt x="47" y="81"/>
                  </a:cubicBezTo>
                  <a:cubicBezTo>
                    <a:pt x="38" y="70"/>
                    <a:pt x="40" y="55"/>
                    <a:pt x="51" y="47"/>
                  </a:cubicBezTo>
                  <a:cubicBezTo>
                    <a:pt x="62" y="39"/>
                    <a:pt x="77" y="41"/>
                    <a:pt x="85" y="5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47" tIns="46623" rIns="93247" bIns="46623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C07C45F6-FE53-4E71-ADEE-D261EDE2BB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6000" y="3201603"/>
              <a:ext cx="606320" cy="609605"/>
            </a:xfrm>
            <a:custGeom>
              <a:avLst/>
              <a:gdLst>
                <a:gd name="T0" fmla="*/ 136 w 138"/>
                <a:gd name="T1" fmla="*/ 83 h 139"/>
                <a:gd name="T2" fmla="*/ 126 w 138"/>
                <a:gd name="T3" fmla="*/ 72 h 139"/>
                <a:gd name="T4" fmla="*/ 136 w 138"/>
                <a:gd name="T5" fmla="*/ 61 h 139"/>
                <a:gd name="T6" fmla="*/ 127 w 138"/>
                <a:gd name="T7" fmla="*/ 53 h 139"/>
                <a:gd name="T8" fmla="*/ 124 w 138"/>
                <a:gd name="T9" fmla="*/ 44 h 139"/>
                <a:gd name="T10" fmla="*/ 126 w 138"/>
                <a:gd name="T11" fmla="*/ 32 h 139"/>
                <a:gd name="T12" fmla="*/ 111 w 138"/>
                <a:gd name="T13" fmla="*/ 31 h 139"/>
                <a:gd name="T14" fmla="*/ 111 w 138"/>
                <a:gd name="T15" fmla="*/ 16 h 139"/>
                <a:gd name="T16" fmla="*/ 98 w 138"/>
                <a:gd name="T17" fmla="*/ 17 h 139"/>
                <a:gd name="T18" fmla="*/ 90 w 138"/>
                <a:gd name="T19" fmla="*/ 13 h 139"/>
                <a:gd name="T20" fmla="*/ 82 w 138"/>
                <a:gd name="T21" fmla="*/ 3 h 139"/>
                <a:gd name="T22" fmla="*/ 72 w 138"/>
                <a:gd name="T23" fmla="*/ 13 h 139"/>
                <a:gd name="T24" fmla="*/ 61 w 138"/>
                <a:gd name="T25" fmla="*/ 2 h 139"/>
                <a:gd name="T26" fmla="*/ 52 w 138"/>
                <a:gd name="T27" fmla="*/ 11 h 139"/>
                <a:gd name="T28" fmla="*/ 44 w 138"/>
                <a:gd name="T29" fmla="*/ 15 h 139"/>
                <a:gd name="T30" fmla="*/ 31 w 138"/>
                <a:gd name="T31" fmla="*/ 13 h 139"/>
                <a:gd name="T32" fmla="*/ 31 w 138"/>
                <a:gd name="T33" fmla="*/ 27 h 139"/>
                <a:gd name="T34" fmla="*/ 15 w 138"/>
                <a:gd name="T35" fmla="*/ 28 h 139"/>
                <a:gd name="T36" fmla="*/ 16 w 138"/>
                <a:gd name="T37" fmla="*/ 40 h 139"/>
                <a:gd name="T38" fmla="*/ 12 w 138"/>
                <a:gd name="T39" fmla="*/ 49 h 139"/>
                <a:gd name="T40" fmla="*/ 2 w 138"/>
                <a:gd name="T41" fmla="*/ 56 h 139"/>
                <a:gd name="T42" fmla="*/ 12 w 138"/>
                <a:gd name="T43" fmla="*/ 67 h 139"/>
                <a:gd name="T44" fmla="*/ 1 w 138"/>
                <a:gd name="T45" fmla="*/ 78 h 139"/>
                <a:gd name="T46" fmla="*/ 11 w 138"/>
                <a:gd name="T47" fmla="*/ 86 h 139"/>
                <a:gd name="T48" fmla="*/ 14 w 138"/>
                <a:gd name="T49" fmla="*/ 95 h 139"/>
                <a:gd name="T50" fmla="*/ 12 w 138"/>
                <a:gd name="T51" fmla="*/ 107 h 139"/>
                <a:gd name="T52" fmla="*/ 27 w 138"/>
                <a:gd name="T53" fmla="*/ 108 h 139"/>
                <a:gd name="T54" fmla="*/ 27 w 138"/>
                <a:gd name="T55" fmla="*/ 123 h 139"/>
                <a:gd name="T56" fmla="*/ 40 w 138"/>
                <a:gd name="T57" fmla="*/ 123 h 139"/>
                <a:gd name="T58" fmla="*/ 48 w 138"/>
                <a:gd name="T59" fmla="*/ 126 h 139"/>
                <a:gd name="T60" fmla="*/ 56 w 138"/>
                <a:gd name="T61" fmla="*/ 136 h 139"/>
                <a:gd name="T62" fmla="*/ 66 w 138"/>
                <a:gd name="T63" fmla="*/ 127 h 139"/>
                <a:gd name="T64" fmla="*/ 77 w 138"/>
                <a:gd name="T65" fmla="*/ 137 h 139"/>
                <a:gd name="T66" fmla="*/ 86 w 138"/>
                <a:gd name="T67" fmla="*/ 128 h 139"/>
                <a:gd name="T68" fmla="*/ 94 w 138"/>
                <a:gd name="T69" fmla="*/ 125 h 139"/>
                <a:gd name="T70" fmla="*/ 107 w 138"/>
                <a:gd name="T71" fmla="*/ 126 h 139"/>
                <a:gd name="T72" fmla="*/ 107 w 138"/>
                <a:gd name="T73" fmla="*/ 112 h 139"/>
                <a:gd name="T74" fmla="*/ 123 w 138"/>
                <a:gd name="T75" fmla="*/ 111 h 139"/>
                <a:gd name="T76" fmla="*/ 122 w 138"/>
                <a:gd name="T77" fmla="*/ 99 h 139"/>
                <a:gd name="T78" fmla="*/ 126 w 138"/>
                <a:gd name="T79" fmla="*/ 91 h 139"/>
                <a:gd name="T80" fmla="*/ 81 w 138"/>
                <a:gd name="T81" fmla="*/ 68 h 139"/>
                <a:gd name="T82" fmla="*/ 57 w 138"/>
                <a:gd name="T83" fmla="*/ 72 h 139"/>
                <a:gd name="T84" fmla="*/ 81 w 138"/>
                <a:gd name="T85" fmla="*/ 6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" h="139">
                  <a:moveTo>
                    <a:pt x="135" y="88"/>
                  </a:moveTo>
                  <a:cubicBezTo>
                    <a:pt x="137" y="87"/>
                    <a:pt x="138" y="85"/>
                    <a:pt x="136" y="83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7" y="75"/>
                    <a:pt x="126" y="73"/>
                    <a:pt x="126" y="72"/>
                  </a:cubicBezTo>
                  <a:cubicBezTo>
                    <a:pt x="126" y="72"/>
                    <a:pt x="128" y="69"/>
                    <a:pt x="130" y="67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8" y="59"/>
                    <a:pt x="138" y="57"/>
                    <a:pt x="136" y="56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2"/>
                    <a:pt x="123" y="51"/>
                    <a:pt x="123" y="50"/>
                  </a:cubicBezTo>
                  <a:cubicBezTo>
                    <a:pt x="122" y="50"/>
                    <a:pt x="123" y="46"/>
                    <a:pt x="124" y="44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9" y="34"/>
                    <a:pt x="128" y="32"/>
                    <a:pt x="126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4" y="32"/>
                    <a:pt x="111" y="32"/>
                    <a:pt x="111" y="31"/>
                  </a:cubicBezTo>
                  <a:cubicBezTo>
                    <a:pt x="111" y="31"/>
                    <a:pt x="110" y="28"/>
                    <a:pt x="110" y="2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3"/>
                    <a:pt x="109" y="12"/>
                    <a:pt x="107" y="13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6" y="18"/>
                    <a:pt x="94" y="18"/>
                    <a:pt x="93" y="18"/>
                  </a:cubicBezTo>
                  <a:cubicBezTo>
                    <a:pt x="93" y="18"/>
                    <a:pt x="91" y="15"/>
                    <a:pt x="90" y="13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2"/>
                    <a:pt x="84" y="1"/>
                    <a:pt x="82" y="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11"/>
                    <a:pt x="72" y="13"/>
                    <a:pt x="72" y="13"/>
                  </a:cubicBezTo>
                  <a:cubicBezTo>
                    <a:pt x="71" y="13"/>
                    <a:pt x="68" y="11"/>
                    <a:pt x="66" y="9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0"/>
                    <a:pt x="57" y="0"/>
                    <a:pt x="56" y="3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1" y="14"/>
                    <a:pt x="50" y="16"/>
                    <a:pt x="50" y="16"/>
                  </a:cubicBezTo>
                  <a:cubicBezTo>
                    <a:pt x="49" y="16"/>
                    <a:pt x="46" y="16"/>
                    <a:pt x="44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1" y="10"/>
                    <a:pt x="31" y="1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5"/>
                    <a:pt x="31" y="27"/>
                    <a:pt x="31" y="27"/>
                  </a:cubicBezTo>
                  <a:cubicBezTo>
                    <a:pt x="30" y="28"/>
                    <a:pt x="27" y="29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3" y="28"/>
                    <a:pt x="11" y="29"/>
                    <a:pt x="12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3"/>
                    <a:pt x="18" y="45"/>
                    <a:pt x="17" y="45"/>
                  </a:cubicBezTo>
                  <a:cubicBezTo>
                    <a:pt x="17" y="46"/>
                    <a:pt x="15" y="48"/>
                    <a:pt x="12" y="4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2"/>
                    <a:pt x="0" y="54"/>
                    <a:pt x="2" y="56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1" y="64"/>
                    <a:pt x="12" y="66"/>
                    <a:pt x="12" y="67"/>
                  </a:cubicBezTo>
                  <a:cubicBezTo>
                    <a:pt x="12" y="68"/>
                    <a:pt x="10" y="70"/>
                    <a:pt x="8" y="72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80"/>
                    <a:pt x="0" y="82"/>
                    <a:pt x="2" y="83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3" y="87"/>
                    <a:pt x="15" y="89"/>
                    <a:pt x="15" y="89"/>
                  </a:cubicBezTo>
                  <a:cubicBezTo>
                    <a:pt x="16" y="90"/>
                    <a:pt x="15" y="93"/>
                    <a:pt x="14" y="95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9" y="105"/>
                    <a:pt x="10" y="107"/>
                    <a:pt x="12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4" y="107"/>
                    <a:pt x="26" y="108"/>
                    <a:pt x="27" y="108"/>
                  </a:cubicBezTo>
                  <a:cubicBezTo>
                    <a:pt x="27" y="108"/>
                    <a:pt x="28" y="112"/>
                    <a:pt x="28" y="114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7" y="126"/>
                    <a:pt x="29" y="127"/>
                    <a:pt x="31" y="126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2" y="122"/>
                    <a:pt x="44" y="121"/>
                    <a:pt x="45" y="121"/>
                  </a:cubicBezTo>
                  <a:cubicBezTo>
                    <a:pt x="45" y="121"/>
                    <a:pt x="47" y="124"/>
                    <a:pt x="48" y="126"/>
                  </a:cubicBezTo>
                  <a:cubicBezTo>
                    <a:pt x="51" y="135"/>
                    <a:pt x="51" y="135"/>
                    <a:pt x="51" y="135"/>
                  </a:cubicBezTo>
                  <a:cubicBezTo>
                    <a:pt x="52" y="138"/>
                    <a:pt x="54" y="138"/>
                    <a:pt x="56" y="136"/>
                  </a:cubicBezTo>
                  <a:cubicBezTo>
                    <a:pt x="62" y="130"/>
                    <a:pt x="62" y="130"/>
                    <a:pt x="62" y="130"/>
                  </a:cubicBezTo>
                  <a:cubicBezTo>
                    <a:pt x="64" y="128"/>
                    <a:pt x="66" y="127"/>
                    <a:pt x="66" y="127"/>
                  </a:cubicBezTo>
                  <a:cubicBezTo>
                    <a:pt x="67" y="127"/>
                    <a:pt x="70" y="128"/>
                    <a:pt x="71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9" y="139"/>
                    <a:pt x="81" y="139"/>
                    <a:pt x="82" y="136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87" y="125"/>
                    <a:pt x="88" y="123"/>
                    <a:pt x="88" y="123"/>
                  </a:cubicBezTo>
                  <a:cubicBezTo>
                    <a:pt x="89" y="123"/>
                    <a:pt x="92" y="124"/>
                    <a:pt x="94" y="125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5" y="130"/>
                    <a:pt x="107" y="129"/>
                    <a:pt x="107" y="126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7" y="115"/>
                    <a:pt x="107" y="112"/>
                    <a:pt x="107" y="112"/>
                  </a:cubicBezTo>
                  <a:cubicBezTo>
                    <a:pt x="108" y="111"/>
                    <a:pt x="111" y="110"/>
                    <a:pt x="114" y="111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5" y="112"/>
                    <a:pt x="127" y="110"/>
                    <a:pt x="126" y="107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21" y="97"/>
                    <a:pt x="120" y="94"/>
                    <a:pt x="121" y="94"/>
                  </a:cubicBezTo>
                  <a:cubicBezTo>
                    <a:pt x="121" y="93"/>
                    <a:pt x="123" y="91"/>
                    <a:pt x="126" y="91"/>
                  </a:cubicBezTo>
                  <a:lnTo>
                    <a:pt x="135" y="88"/>
                  </a:lnTo>
                  <a:close/>
                  <a:moveTo>
                    <a:pt x="81" y="68"/>
                  </a:moveTo>
                  <a:cubicBezTo>
                    <a:pt x="82" y="74"/>
                    <a:pt x="77" y="80"/>
                    <a:pt x="71" y="81"/>
                  </a:cubicBezTo>
                  <a:cubicBezTo>
                    <a:pt x="64" y="83"/>
                    <a:pt x="58" y="78"/>
                    <a:pt x="57" y="72"/>
                  </a:cubicBezTo>
                  <a:cubicBezTo>
                    <a:pt x="56" y="65"/>
                    <a:pt x="60" y="59"/>
                    <a:pt x="67" y="58"/>
                  </a:cubicBezTo>
                  <a:cubicBezTo>
                    <a:pt x="74" y="57"/>
                    <a:pt x="80" y="61"/>
                    <a:pt x="81" y="68"/>
                  </a:cubicBez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47" tIns="46623" rIns="93247" bIns="46623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1E2C1ECF-095F-46EE-A9D0-1AD5E76AAC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9689" y="2606605"/>
              <a:ext cx="938989" cy="900509"/>
            </a:xfrm>
            <a:custGeom>
              <a:avLst/>
              <a:gdLst>
                <a:gd name="T0" fmla="*/ 238 w 265"/>
                <a:gd name="T1" fmla="*/ 106 h 265"/>
                <a:gd name="T2" fmla="*/ 253 w 265"/>
                <a:gd name="T3" fmla="*/ 77 h 265"/>
                <a:gd name="T4" fmla="*/ 219 w 265"/>
                <a:gd name="T5" fmla="*/ 67 h 265"/>
                <a:gd name="T6" fmla="*/ 221 w 265"/>
                <a:gd name="T7" fmla="*/ 34 h 265"/>
                <a:gd name="T8" fmla="*/ 188 w 265"/>
                <a:gd name="T9" fmla="*/ 39 h 265"/>
                <a:gd name="T10" fmla="*/ 177 w 265"/>
                <a:gd name="T11" fmla="*/ 8 h 265"/>
                <a:gd name="T12" fmla="*/ 147 w 265"/>
                <a:gd name="T13" fmla="*/ 25 h 265"/>
                <a:gd name="T14" fmla="*/ 126 w 265"/>
                <a:gd name="T15" fmla="*/ 0 h 265"/>
                <a:gd name="T16" fmla="*/ 105 w 265"/>
                <a:gd name="T17" fmla="*/ 27 h 265"/>
                <a:gd name="T18" fmla="*/ 76 w 265"/>
                <a:gd name="T19" fmla="*/ 13 h 265"/>
                <a:gd name="T20" fmla="*/ 66 w 265"/>
                <a:gd name="T21" fmla="*/ 46 h 265"/>
                <a:gd name="T22" fmla="*/ 34 w 265"/>
                <a:gd name="T23" fmla="*/ 44 h 265"/>
                <a:gd name="T24" fmla="*/ 38 w 265"/>
                <a:gd name="T25" fmla="*/ 77 h 265"/>
                <a:gd name="T26" fmla="*/ 8 w 265"/>
                <a:gd name="T27" fmla="*/ 88 h 265"/>
                <a:gd name="T28" fmla="*/ 24 w 265"/>
                <a:gd name="T29" fmla="*/ 118 h 265"/>
                <a:gd name="T30" fmla="*/ 0 w 265"/>
                <a:gd name="T31" fmla="*/ 140 h 265"/>
                <a:gd name="T32" fmla="*/ 27 w 265"/>
                <a:gd name="T33" fmla="*/ 160 h 265"/>
                <a:gd name="T34" fmla="*/ 12 w 265"/>
                <a:gd name="T35" fmla="*/ 189 h 265"/>
                <a:gd name="T36" fmla="*/ 46 w 265"/>
                <a:gd name="T37" fmla="*/ 199 h 265"/>
                <a:gd name="T38" fmla="*/ 43 w 265"/>
                <a:gd name="T39" fmla="*/ 231 h 265"/>
                <a:gd name="T40" fmla="*/ 77 w 265"/>
                <a:gd name="T41" fmla="*/ 227 h 265"/>
                <a:gd name="T42" fmla="*/ 87 w 265"/>
                <a:gd name="T43" fmla="*/ 258 h 265"/>
                <a:gd name="T44" fmla="*/ 118 w 265"/>
                <a:gd name="T45" fmla="*/ 241 h 265"/>
                <a:gd name="T46" fmla="*/ 139 w 265"/>
                <a:gd name="T47" fmla="*/ 265 h 265"/>
                <a:gd name="T48" fmla="*/ 160 w 265"/>
                <a:gd name="T49" fmla="*/ 239 h 265"/>
                <a:gd name="T50" fmla="*/ 189 w 265"/>
                <a:gd name="T51" fmla="*/ 253 h 265"/>
                <a:gd name="T52" fmla="*/ 198 w 265"/>
                <a:gd name="T53" fmla="*/ 220 h 265"/>
                <a:gd name="T54" fmla="*/ 231 w 265"/>
                <a:gd name="T55" fmla="*/ 222 h 265"/>
                <a:gd name="T56" fmla="*/ 226 w 265"/>
                <a:gd name="T57" fmla="*/ 188 h 265"/>
                <a:gd name="T58" fmla="*/ 257 w 265"/>
                <a:gd name="T59" fmla="*/ 178 h 265"/>
                <a:gd name="T60" fmla="*/ 241 w 265"/>
                <a:gd name="T61" fmla="*/ 148 h 265"/>
                <a:gd name="T62" fmla="*/ 265 w 265"/>
                <a:gd name="T63" fmla="*/ 126 h 265"/>
                <a:gd name="T64" fmla="*/ 204 w 265"/>
                <a:gd name="T65" fmla="*/ 158 h 265"/>
                <a:gd name="T66" fmla="*/ 204 w 265"/>
                <a:gd name="T67" fmla="*/ 108 h 265"/>
                <a:gd name="T68" fmla="*/ 214 w 265"/>
                <a:gd name="T69" fmla="*/ 154 h 265"/>
                <a:gd name="T70" fmla="*/ 163 w 265"/>
                <a:gd name="T71" fmla="*/ 109 h 265"/>
                <a:gd name="T72" fmla="*/ 175 w 265"/>
                <a:gd name="T73" fmla="*/ 60 h 265"/>
                <a:gd name="T74" fmla="*/ 111 w 265"/>
                <a:gd name="T75" fmla="*/ 50 h 265"/>
                <a:gd name="T76" fmla="*/ 158 w 265"/>
                <a:gd name="T77" fmla="*/ 60 h 265"/>
                <a:gd name="T78" fmla="*/ 107 w 265"/>
                <a:gd name="T79" fmla="*/ 60 h 265"/>
                <a:gd name="T80" fmla="*/ 132 w 265"/>
                <a:gd name="T81" fmla="*/ 154 h 265"/>
                <a:gd name="T82" fmla="*/ 153 w 265"/>
                <a:gd name="T83" fmla="*/ 133 h 265"/>
                <a:gd name="T84" fmla="*/ 108 w 265"/>
                <a:gd name="T85" fmla="*/ 101 h 265"/>
                <a:gd name="T86" fmla="*/ 59 w 265"/>
                <a:gd name="T87" fmla="*/ 89 h 265"/>
                <a:gd name="T88" fmla="*/ 50 w 265"/>
                <a:gd name="T89" fmla="*/ 153 h 265"/>
                <a:gd name="T90" fmla="*/ 60 w 265"/>
                <a:gd name="T91" fmla="*/ 107 h 265"/>
                <a:gd name="T92" fmla="*/ 60 w 265"/>
                <a:gd name="T93" fmla="*/ 157 h 265"/>
                <a:gd name="T94" fmla="*/ 63 w 265"/>
                <a:gd name="T95" fmla="*/ 165 h 265"/>
                <a:gd name="T96" fmla="*/ 98 w 265"/>
                <a:gd name="T97" fmla="*/ 201 h 265"/>
                <a:gd name="T98" fmla="*/ 58 w 265"/>
                <a:gd name="T99" fmla="*/ 175 h 265"/>
                <a:gd name="T100" fmla="*/ 110 w 265"/>
                <a:gd name="T101" fmla="*/ 214 h 265"/>
                <a:gd name="T102" fmla="*/ 136 w 265"/>
                <a:gd name="T103" fmla="*/ 171 h 265"/>
                <a:gd name="T104" fmla="*/ 174 w 265"/>
                <a:gd name="T105" fmla="*/ 206 h 265"/>
                <a:gd name="T106" fmla="*/ 162 w 265"/>
                <a:gd name="T107" fmla="*/ 157 h 265"/>
                <a:gd name="T108" fmla="*/ 192 w 265"/>
                <a:gd name="T109" fmla="*/ 19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5" h="265">
                  <a:moveTo>
                    <a:pt x="260" y="121"/>
                  </a:moveTo>
                  <a:cubicBezTo>
                    <a:pt x="241" y="118"/>
                    <a:pt x="241" y="118"/>
                    <a:pt x="241" y="118"/>
                  </a:cubicBezTo>
                  <a:cubicBezTo>
                    <a:pt x="240" y="114"/>
                    <a:pt x="239" y="110"/>
                    <a:pt x="238" y="106"/>
                  </a:cubicBezTo>
                  <a:cubicBezTo>
                    <a:pt x="255" y="95"/>
                    <a:pt x="255" y="95"/>
                    <a:pt x="255" y="95"/>
                  </a:cubicBezTo>
                  <a:cubicBezTo>
                    <a:pt x="258" y="94"/>
                    <a:pt x="259" y="91"/>
                    <a:pt x="258" y="89"/>
                  </a:cubicBezTo>
                  <a:cubicBezTo>
                    <a:pt x="253" y="77"/>
                    <a:pt x="253" y="77"/>
                    <a:pt x="253" y="77"/>
                  </a:cubicBezTo>
                  <a:cubicBezTo>
                    <a:pt x="252" y="74"/>
                    <a:pt x="249" y="73"/>
                    <a:pt x="246" y="74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5" y="74"/>
                    <a:pt x="222" y="71"/>
                    <a:pt x="219" y="67"/>
                  </a:cubicBezTo>
                  <a:cubicBezTo>
                    <a:pt x="231" y="51"/>
                    <a:pt x="231" y="51"/>
                    <a:pt x="231" y="51"/>
                  </a:cubicBezTo>
                  <a:cubicBezTo>
                    <a:pt x="233" y="49"/>
                    <a:pt x="233" y="46"/>
                    <a:pt x="231" y="4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0" y="33"/>
                    <a:pt x="217" y="33"/>
                    <a:pt x="215" y="34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5" y="43"/>
                    <a:pt x="192" y="41"/>
                    <a:pt x="188" y="3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7"/>
                    <a:pt x="192" y="14"/>
                    <a:pt x="190" y="13"/>
                  </a:cubicBezTo>
                  <a:cubicBezTo>
                    <a:pt x="177" y="8"/>
                    <a:pt x="177" y="8"/>
                    <a:pt x="177" y="8"/>
                  </a:cubicBezTo>
                  <a:cubicBezTo>
                    <a:pt x="175" y="7"/>
                    <a:pt x="172" y="8"/>
                    <a:pt x="171" y="1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6" y="26"/>
                    <a:pt x="152" y="25"/>
                    <a:pt x="147" y="2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2"/>
                    <a:pt x="142" y="0"/>
                    <a:pt x="139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3" y="0"/>
                    <a:pt x="121" y="2"/>
                    <a:pt x="121" y="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3" y="25"/>
                    <a:pt x="109" y="26"/>
                    <a:pt x="105" y="2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8"/>
                    <a:pt x="91" y="7"/>
                    <a:pt x="88" y="8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4" y="14"/>
                    <a:pt x="72" y="16"/>
                    <a:pt x="73" y="19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4" y="41"/>
                    <a:pt x="70" y="43"/>
                    <a:pt x="66" y="46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8" y="33"/>
                    <a:pt x="45" y="33"/>
                    <a:pt x="43" y="3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2" y="46"/>
                    <a:pt x="32" y="49"/>
                    <a:pt x="33" y="51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3" y="70"/>
                    <a:pt x="41" y="74"/>
                    <a:pt x="38" y="77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6" y="72"/>
                    <a:pt x="14" y="73"/>
                    <a:pt x="13" y="75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0"/>
                    <a:pt x="8" y="93"/>
                    <a:pt x="10" y="94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6" y="109"/>
                    <a:pt x="25" y="114"/>
                    <a:pt x="24" y="118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2" y="121"/>
                    <a:pt x="0" y="124"/>
                    <a:pt x="0" y="12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2" y="144"/>
                    <a:pt x="4" y="145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5" y="152"/>
                    <a:pt x="26" y="156"/>
                    <a:pt x="27" y="16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7" y="172"/>
                    <a:pt x="6" y="175"/>
                    <a:pt x="7" y="177"/>
                  </a:cubicBezTo>
                  <a:cubicBezTo>
                    <a:pt x="12" y="189"/>
                    <a:pt x="12" y="189"/>
                    <a:pt x="12" y="189"/>
                  </a:cubicBezTo>
                  <a:cubicBezTo>
                    <a:pt x="13" y="192"/>
                    <a:pt x="16" y="193"/>
                    <a:pt x="18" y="192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40" y="191"/>
                    <a:pt x="43" y="195"/>
                    <a:pt x="46" y="199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217"/>
                    <a:pt x="32" y="220"/>
                    <a:pt x="34" y="222"/>
                  </a:cubicBezTo>
                  <a:cubicBezTo>
                    <a:pt x="43" y="231"/>
                    <a:pt x="43" y="231"/>
                    <a:pt x="43" y="231"/>
                  </a:cubicBezTo>
                  <a:cubicBezTo>
                    <a:pt x="45" y="233"/>
                    <a:pt x="48" y="233"/>
                    <a:pt x="50" y="232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70" y="222"/>
                    <a:pt x="73" y="225"/>
                    <a:pt x="77" y="227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1" y="249"/>
                    <a:pt x="73" y="252"/>
                    <a:pt x="75" y="253"/>
                  </a:cubicBezTo>
                  <a:cubicBezTo>
                    <a:pt x="87" y="258"/>
                    <a:pt x="87" y="258"/>
                    <a:pt x="87" y="258"/>
                  </a:cubicBezTo>
                  <a:cubicBezTo>
                    <a:pt x="90" y="259"/>
                    <a:pt x="92" y="258"/>
                    <a:pt x="94" y="256"/>
                  </a:cubicBezTo>
                  <a:cubicBezTo>
                    <a:pt x="104" y="238"/>
                    <a:pt x="104" y="238"/>
                    <a:pt x="104" y="238"/>
                  </a:cubicBezTo>
                  <a:cubicBezTo>
                    <a:pt x="108" y="240"/>
                    <a:pt x="113" y="240"/>
                    <a:pt x="118" y="241"/>
                  </a:cubicBezTo>
                  <a:cubicBezTo>
                    <a:pt x="121" y="261"/>
                    <a:pt x="121" y="261"/>
                    <a:pt x="121" y="261"/>
                  </a:cubicBezTo>
                  <a:cubicBezTo>
                    <a:pt x="121" y="263"/>
                    <a:pt x="123" y="265"/>
                    <a:pt x="126" y="265"/>
                  </a:cubicBezTo>
                  <a:cubicBezTo>
                    <a:pt x="139" y="265"/>
                    <a:pt x="139" y="265"/>
                    <a:pt x="139" y="265"/>
                  </a:cubicBezTo>
                  <a:cubicBezTo>
                    <a:pt x="142" y="265"/>
                    <a:pt x="144" y="263"/>
                    <a:pt x="144" y="261"/>
                  </a:cubicBezTo>
                  <a:cubicBezTo>
                    <a:pt x="147" y="241"/>
                    <a:pt x="147" y="241"/>
                    <a:pt x="147" y="241"/>
                  </a:cubicBezTo>
                  <a:cubicBezTo>
                    <a:pt x="151" y="240"/>
                    <a:pt x="156" y="240"/>
                    <a:pt x="160" y="239"/>
                  </a:cubicBezTo>
                  <a:cubicBezTo>
                    <a:pt x="170" y="256"/>
                    <a:pt x="170" y="256"/>
                    <a:pt x="170" y="256"/>
                  </a:cubicBezTo>
                  <a:cubicBezTo>
                    <a:pt x="171" y="258"/>
                    <a:pt x="174" y="259"/>
                    <a:pt x="176" y="258"/>
                  </a:cubicBezTo>
                  <a:cubicBezTo>
                    <a:pt x="189" y="253"/>
                    <a:pt x="189" y="253"/>
                    <a:pt x="189" y="253"/>
                  </a:cubicBezTo>
                  <a:cubicBezTo>
                    <a:pt x="191" y="252"/>
                    <a:pt x="192" y="249"/>
                    <a:pt x="192" y="247"/>
                  </a:cubicBezTo>
                  <a:cubicBezTo>
                    <a:pt x="187" y="227"/>
                    <a:pt x="187" y="227"/>
                    <a:pt x="187" y="227"/>
                  </a:cubicBezTo>
                  <a:cubicBezTo>
                    <a:pt x="191" y="225"/>
                    <a:pt x="195" y="223"/>
                    <a:pt x="198" y="220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7" y="233"/>
                    <a:pt x="220" y="233"/>
                    <a:pt x="221" y="231"/>
                  </a:cubicBezTo>
                  <a:cubicBezTo>
                    <a:pt x="231" y="222"/>
                    <a:pt x="231" y="222"/>
                    <a:pt x="231" y="222"/>
                  </a:cubicBezTo>
                  <a:cubicBezTo>
                    <a:pt x="233" y="220"/>
                    <a:pt x="233" y="217"/>
                    <a:pt x="231" y="215"/>
                  </a:cubicBezTo>
                  <a:cubicBezTo>
                    <a:pt x="219" y="199"/>
                    <a:pt x="219" y="199"/>
                    <a:pt x="219" y="199"/>
                  </a:cubicBezTo>
                  <a:cubicBezTo>
                    <a:pt x="222" y="196"/>
                    <a:pt x="224" y="192"/>
                    <a:pt x="226" y="188"/>
                  </a:cubicBezTo>
                  <a:cubicBezTo>
                    <a:pt x="246" y="193"/>
                    <a:pt x="246" y="193"/>
                    <a:pt x="246" y="193"/>
                  </a:cubicBezTo>
                  <a:cubicBezTo>
                    <a:pt x="248" y="194"/>
                    <a:pt x="251" y="193"/>
                    <a:pt x="252" y="190"/>
                  </a:cubicBezTo>
                  <a:cubicBezTo>
                    <a:pt x="257" y="178"/>
                    <a:pt x="257" y="178"/>
                    <a:pt x="257" y="178"/>
                  </a:cubicBezTo>
                  <a:cubicBezTo>
                    <a:pt x="258" y="176"/>
                    <a:pt x="257" y="173"/>
                    <a:pt x="255" y="172"/>
                  </a:cubicBezTo>
                  <a:cubicBezTo>
                    <a:pt x="238" y="161"/>
                    <a:pt x="238" y="161"/>
                    <a:pt x="238" y="161"/>
                  </a:cubicBezTo>
                  <a:cubicBezTo>
                    <a:pt x="239" y="157"/>
                    <a:pt x="240" y="152"/>
                    <a:pt x="241" y="148"/>
                  </a:cubicBezTo>
                  <a:cubicBezTo>
                    <a:pt x="260" y="145"/>
                    <a:pt x="260" y="145"/>
                    <a:pt x="260" y="145"/>
                  </a:cubicBezTo>
                  <a:cubicBezTo>
                    <a:pt x="263" y="144"/>
                    <a:pt x="265" y="142"/>
                    <a:pt x="265" y="140"/>
                  </a:cubicBezTo>
                  <a:cubicBezTo>
                    <a:pt x="265" y="126"/>
                    <a:pt x="265" y="126"/>
                    <a:pt x="265" y="126"/>
                  </a:cubicBezTo>
                  <a:cubicBezTo>
                    <a:pt x="265" y="124"/>
                    <a:pt x="263" y="121"/>
                    <a:pt x="260" y="121"/>
                  </a:cubicBezTo>
                  <a:close/>
                  <a:moveTo>
                    <a:pt x="214" y="154"/>
                  </a:moveTo>
                  <a:cubicBezTo>
                    <a:pt x="213" y="159"/>
                    <a:pt x="208" y="161"/>
                    <a:pt x="204" y="15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6" y="135"/>
                    <a:pt x="166" y="131"/>
                    <a:pt x="170" y="128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8" y="105"/>
                    <a:pt x="213" y="107"/>
                    <a:pt x="214" y="112"/>
                  </a:cubicBezTo>
                  <a:cubicBezTo>
                    <a:pt x="214" y="112"/>
                    <a:pt x="217" y="122"/>
                    <a:pt x="217" y="133"/>
                  </a:cubicBezTo>
                  <a:cubicBezTo>
                    <a:pt x="217" y="143"/>
                    <a:pt x="214" y="154"/>
                    <a:pt x="214" y="154"/>
                  </a:cubicBezTo>
                  <a:close/>
                  <a:moveTo>
                    <a:pt x="205" y="90"/>
                  </a:moveTo>
                  <a:cubicBezTo>
                    <a:pt x="208" y="94"/>
                    <a:pt x="206" y="99"/>
                    <a:pt x="201" y="10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58" y="110"/>
                    <a:pt x="155" y="107"/>
                    <a:pt x="156" y="102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6" y="59"/>
                    <a:pt x="171" y="57"/>
                    <a:pt x="175" y="60"/>
                  </a:cubicBezTo>
                  <a:cubicBezTo>
                    <a:pt x="175" y="60"/>
                    <a:pt x="185" y="65"/>
                    <a:pt x="192" y="73"/>
                  </a:cubicBezTo>
                  <a:cubicBezTo>
                    <a:pt x="200" y="80"/>
                    <a:pt x="205" y="90"/>
                    <a:pt x="205" y="90"/>
                  </a:cubicBezTo>
                  <a:close/>
                  <a:moveTo>
                    <a:pt x="111" y="50"/>
                  </a:moveTo>
                  <a:cubicBezTo>
                    <a:pt x="111" y="50"/>
                    <a:pt x="122" y="47"/>
                    <a:pt x="132" y="47"/>
                  </a:cubicBezTo>
                  <a:cubicBezTo>
                    <a:pt x="143" y="47"/>
                    <a:pt x="154" y="50"/>
                    <a:pt x="154" y="50"/>
                  </a:cubicBezTo>
                  <a:cubicBezTo>
                    <a:pt x="158" y="52"/>
                    <a:pt x="160" y="56"/>
                    <a:pt x="158" y="60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4" y="98"/>
                    <a:pt x="130" y="98"/>
                    <a:pt x="128" y="94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5" y="56"/>
                    <a:pt x="106" y="52"/>
                    <a:pt x="111" y="50"/>
                  </a:cubicBezTo>
                  <a:close/>
                  <a:moveTo>
                    <a:pt x="153" y="133"/>
                  </a:moveTo>
                  <a:cubicBezTo>
                    <a:pt x="153" y="144"/>
                    <a:pt x="144" y="154"/>
                    <a:pt x="132" y="154"/>
                  </a:cubicBezTo>
                  <a:cubicBezTo>
                    <a:pt x="121" y="154"/>
                    <a:pt x="112" y="144"/>
                    <a:pt x="112" y="133"/>
                  </a:cubicBezTo>
                  <a:cubicBezTo>
                    <a:pt x="112" y="121"/>
                    <a:pt x="121" y="112"/>
                    <a:pt x="132" y="112"/>
                  </a:cubicBezTo>
                  <a:cubicBezTo>
                    <a:pt x="144" y="112"/>
                    <a:pt x="153" y="121"/>
                    <a:pt x="153" y="133"/>
                  </a:cubicBezTo>
                  <a:close/>
                  <a:moveTo>
                    <a:pt x="89" y="59"/>
                  </a:moveTo>
                  <a:cubicBezTo>
                    <a:pt x="94" y="56"/>
                    <a:pt x="98" y="58"/>
                    <a:pt x="99" y="6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9" y="106"/>
                    <a:pt x="107" y="109"/>
                    <a:pt x="102" y="108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59" y="98"/>
                    <a:pt x="57" y="93"/>
                    <a:pt x="59" y="89"/>
                  </a:cubicBezTo>
                  <a:cubicBezTo>
                    <a:pt x="59" y="89"/>
                    <a:pt x="65" y="79"/>
                    <a:pt x="72" y="72"/>
                  </a:cubicBezTo>
                  <a:cubicBezTo>
                    <a:pt x="80" y="64"/>
                    <a:pt x="89" y="59"/>
                    <a:pt x="89" y="59"/>
                  </a:cubicBezTo>
                  <a:close/>
                  <a:moveTo>
                    <a:pt x="50" y="153"/>
                  </a:moveTo>
                  <a:cubicBezTo>
                    <a:pt x="50" y="153"/>
                    <a:pt x="47" y="142"/>
                    <a:pt x="47" y="132"/>
                  </a:cubicBezTo>
                  <a:cubicBezTo>
                    <a:pt x="47" y="121"/>
                    <a:pt x="50" y="110"/>
                    <a:pt x="50" y="110"/>
                  </a:cubicBezTo>
                  <a:cubicBezTo>
                    <a:pt x="51" y="106"/>
                    <a:pt x="56" y="104"/>
                    <a:pt x="60" y="10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8" y="130"/>
                    <a:pt x="98" y="134"/>
                    <a:pt x="93" y="136"/>
                  </a:cubicBezTo>
                  <a:cubicBezTo>
                    <a:pt x="60" y="157"/>
                    <a:pt x="60" y="157"/>
                    <a:pt x="60" y="157"/>
                  </a:cubicBezTo>
                  <a:cubicBezTo>
                    <a:pt x="56" y="160"/>
                    <a:pt x="51" y="158"/>
                    <a:pt x="50" y="153"/>
                  </a:cubicBezTo>
                  <a:close/>
                  <a:moveTo>
                    <a:pt x="58" y="175"/>
                  </a:moveTo>
                  <a:cubicBezTo>
                    <a:pt x="56" y="171"/>
                    <a:pt x="58" y="166"/>
                    <a:pt x="63" y="16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6" y="155"/>
                    <a:pt x="109" y="158"/>
                    <a:pt x="108" y="162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7" y="206"/>
                    <a:pt x="93" y="207"/>
                    <a:pt x="89" y="205"/>
                  </a:cubicBezTo>
                  <a:cubicBezTo>
                    <a:pt x="89" y="205"/>
                    <a:pt x="79" y="200"/>
                    <a:pt x="71" y="192"/>
                  </a:cubicBezTo>
                  <a:cubicBezTo>
                    <a:pt x="64" y="185"/>
                    <a:pt x="58" y="175"/>
                    <a:pt x="58" y="175"/>
                  </a:cubicBezTo>
                  <a:close/>
                  <a:moveTo>
                    <a:pt x="153" y="214"/>
                  </a:moveTo>
                  <a:cubicBezTo>
                    <a:pt x="153" y="214"/>
                    <a:pt x="142" y="217"/>
                    <a:pt x="131" y="217"/>
                  </a:cubicBezTo>
                  <a:cubicBezTo>
                    <a:pt x="121" y="217"/>
                    <a:pt x="110" y="214"/>
                    <a:pt x="110" y="214"/>
                  </a:cubicBezTo>
                  <a:cubicBezTo>
                    <a:pt x="105" y="213"/>
                    <a:pt x="103" y="209"/>
                    <a:pt x="106" y="204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9" y="167"/>
                    <a:pt x="133" y="167"/>
                    <a:pt x="136" y="171"/>
                  </a:cubicBezTo>
                  <a:cubicBezTo>
                    <a:pt x="157" y="204"/>
                    <a:pt x="157" y="204"/>
                    <a:pt x="157" y="204"/>
                  </a:cubicBezTo>
                  <a:cubicBezTo>
                    <a:pt x="159" y="209"/>
                    <a:pt x="157" y="213"/>
                    <a:pt x="153" y="214"/>
                  </a:cubicBezTo>
                  <a:close/>
                  <a:moveTo>
                    <a:pt x="174" y="206"/>
                  </a:moveTo>
                  <a:cubicBezTo>
                    <a:pt x="170" y="208"/>
                    <a:pt x="166" y="206"/>
                    <a:pt x="164" y="202"/>
                  </a:cubicBezTo>
                  <a:cubicBezTo>
                    <a:pt x="155" y="163"/>
                    <a:pt x="155" y="163"/>
                    <a:pt x="155" y="163"/>
                  </a:cubicBezTo>
                  <a:cubicBezTo>
                    <a:pt x="154" y="158"/>
                    <a:pt x="157" y="155"/>
                    <a:pt x="162" y="157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5" y="167"/>
                    <a:pt x="207" y="171"/>
                    <a:pt x="205" y="176"/>
                  </a:cubicBezTo>
                  <a:cubicBezTo>
                    <a:pt x="205" y="176"/>
                    <a:pt x="199" y="185"/>
                    <a:pt x="192" y="193"/>
                  </a:cubicBezTo>
                  <a:cubicBezTo>
                    <a:pt x="184" y="200"/>
                    <a:pt x="174" y="206"/>
                    <a:pt x="174" y="206"/>
                  </a:cubicBez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47" tIns="46623" rIns="93247" bIns="46623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E0B232B-6A12-4FE3-BCCB-EBE3C87E9725}"/>
              </a:ext>
            </a:extLst>
          </p:cNvPr>
          <p:cNvSpPr txBox="1"/>
          <p:nvPr/>
        </p:nvSpPr>
        <p:spPr>
          <a:xfrm>
            <a:off x="4132802" y="5977405"/>
            <a:ext cx="3926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[B36, VCY71, V84]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49F849-05B9-4C74-8991-AF349012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8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38"/>
    </mc:Choice>
    <mc:Fallback xmlns="">
      <p:transition spd="slow" advTm="46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 animBg="1"/>
      <p:bldP spid="12" grpId="0"/>
      <p:bldP spid="13" grpId="0" animBg="1"/>
      <p:bldP spid="16" grpId="0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DE2C-629A-4477-9537-942D813D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842" y="0"/>
            <a:ext cx="9333215" cy="775306"/>
          </a:xfrm>
        </p:spPr>
        <p:txBody>
          <a:bodyPr>
            <a:normAutofit fontScale="90000"/>
          </a:bodyPr>
          <a:lstStyle/>
          <a:p>
            <a:r>
              <a:rPr lang="en-US"/>
              <a:t>Key Technique: Learning Oracles/Reductions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0B06A-C842-434F-B4D5-DEFB822F0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549" y="1052328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PAC learning is poly-time for only simple function classes </a:t>
            </a:r>
            <a:r>
              <a:rPr lang="en-US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/>
              <a:t>How can we reason about and aid the design of complex algorithms using complex function classes?</a:t>
            </a:r>
          </a:p>
          <a:p>
            <a:pPr marL="0" indent="0">
              <a:buNone/>
            </a:pPr>
            <a:r>
              <a:rPr lang="en-US" b="1"/>
              <a:t>Observation</a:t>
            </a:r>
            <a:r>
              <a:rPr lang="en-US"/>
              <a:t>: Heuristic search algorithms succeed commonly with enormously complex function classes. </a:t>
            </a:r>
          </a:p>
          <a:p>
            <a:pPr marL="0" indent="0">
              <a:buNone/>
            </a:pPr>
            <a:r>
              <a:rPr lang="en-US" b="1"/>
              <a:t>Approach</a:t>
            </a:r>
            <a:r>
              <a:rPr lang="en-US"/>
              <a:t>: Assume that we can solve any supervised/PAC-learning problem in unit time.</a:t>
            </a:r>
          </a:p>
          <a:p>
            <a:pPr marL="0" indent="0">
              <a:buNone/>
            </a:pPr>
            <a:r>
              <a:rPr lang="en-US" b="1"/>
              <a:t>Result</a:t>
            </a:r>
            <a:r>
              <a:rPr lang="en-US"/>
              <a:t>: Algorithms which can solve more complex problems in practice </a:t>
            </a:r>
            <a:r>
              <a:rPr lang="en-US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3BDC8-D30F-4D5B-8F9E-457070113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947" y="4722453"/>
            <a:ext cx="2724853" cy="136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D43F2-E371-445F-8771-BE15D0FF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53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76"/>
    </mc:Choice>
    <mc:Fallback xmlns="">
      <p:transition spd="slow" advTm="16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7F2EF-94A3-48D0-A76E-3B0DEB27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44" y="0"/>
            <a:ext cx="11926556" cy="850605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 Exploration </a:t>
            </a:r>
            <a:r>
              <a:rPr lang="en-US" sz="4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+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Generalization =</a:t>
            </a:r>
            <a:r>
              <a:rPr lang="en-US" sz="4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Contextual Bandits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26C4D0-F27E-41C1-AAB3-FE7FEA76DE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216" y="142045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Repeatedly:</a:t>
                </a:r>
              </a:p>
              <a:p>
                <a:pPr marL="0" indent="0">
                  <a:buNone/>
                </a:pPr>
                <a:r>
                  <a:rPr lang="en-US"/>
                  <a:t>	See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/>
                  <a:t>	Choose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/>
                  <a:t>	See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Minimize regret: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sub>
                        </m:s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/>
                  <a:t> over </a:t>
                </a:r>
                <a:r>
                  <a:rPr lang="en-US">
                    <a:solidFill>
                      <a:srgbClr val="00B050"/>
                    </a:solidFill>
                  </a:rPr>
                  <a:t>IID</a:t>
                </a:r>
                <a:r>
                  <a:rPr lang="en-US"/>
                  <a:t> sequence of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26C4D0-F27E-41C1-AAB3-FE7FEA76D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216" y="1420457"/>
                <a:ext cx="10515600" cy="4351338"/>
              </a:xfrm>
              <a:blipFill>
                <a:blip r:embed="rId6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091B8-6EE6-4CE4-8923-993F7E85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31"/>
    </mc:Choice>
    <mc:Fallback xmlns="">
      <p:transition spd="slow" advTm="5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0FB6F-5F36-46E1-A8AC-F2BBF4C5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929" y="0"/>
            <a:ext cx="6060142" cy="956930"/>
          </a:xfrm>
        </p:spPr>
        <p:txBody>
          <a:bodyPr/>
          <a:lstStyle/>
          <a:p>
            <a:r>
              <a:rPr lang="en-US" sz="4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Contextual Bandit History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E8DF3-9E55-46F6-8C3B-73F16DF1A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9" y="956930"/>
            <a:ext cx="12192000" cy="330990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+mn-lt"/>
              </a:rPr>
              <a:t>Thompson Sampling</a:t>
            </a:r>
            <a:r>
              <a:rPr lang="en-US" sz="2800" dirty="0">
                <a:latin typeface="+mn-lt"/>
              </a:rPr>
              <a:t>: [T33] First “bandit” style algorithm</a:t>
            </a:r>
          </a:p>
          <a:p>
            <a:pPr marL="0" indent="0">
              <a:buNone/>
            </a:pPr>
            <a:r>
              <a:rPr lang="en-US" sz="2800" b="1" dirty="0">
                <a:latin typeface="+mn-lt"/>
              </a:rPr>
              <a:t>EXP4: </a:t>
            </a:r>
            <a:r>
              <a:rPr lang="en-US" sz="2800" dirty="0">
                <a:latin typeface="+mn-lt"/>
              </a:rPr>
              <a:t>[ACFS95]  Works even in adversarial settings</a:t>
            </a:r>
          </a:p>
          <a:p>
            <a:pPr marL="0" indent="0">
              <a:buNone/>
            </a:pPr>
            <a:r>
              <a:rPr lang="en-US" sz="2800" b="1" dirty="0">
                <a:latin typeface="+mn-lt"/>
              </a:rPr>
              <a:t>Epoch Greedy</a:t>
            </a:r>
            <a:r>
              <a:rPr lang="en-US" sz="2800" dirty="0">
                <a:latin typeface="+mn-lt"/>
              </a:rPr>
              <a:t>: [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L</a:t>
            </a:r>
            <a:r>
              <a:rPr lang="en-US" sz="2800" dirty="0">
                <a:latin typeface="+mn-lt"/>
              </a:rPr>
              <a:t>Z07] Polytime given an oracl</a:t>
            </a:r>
            <a:r>
              <a:rPr lang="en-US" dirty="0"/>
              <a:t>e</a:t>
            </a:r>
          </a:p>
          <a:p>
            <a:pPr marL="0" indent="0">
              <a:buNone/>
            </a:pPr>
            <a:r>
              <a:rPr lang="en-US" b="1" dirty="0"/>
              <a:t>Deployment</a:t>
            </a:r>
            <a:r>
              <a:rPr lang="en-US" dirty="0"/>
              <a:t>: [LC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/>
              <a:t>S10] Web recommendation application</a:t>
            </a:r>
            <a:endParaRPr lang="en-US" sz="2800" dirty="0">
              <a:latin typeface="+mn-lt"/>
            </a:endParaRPr>
          </a:p>
          <a:p>
            <a:pPr marL="0" indent="0">
              <a:buNone/>
            </a:pPr>
            <a:r>
              <a:rPr lang="en-US" sz="2800" b="1" dirty="0">
                <a:latin typeface="+mn-lt"/>
              </a:rPr>
              <a:t>Polytime</a:t>
            </a:r>
            <a:r>
              <a:rPr lang="en-US" sz="2800" dirty="0">
                <a:latin typeface="+mn-lt"/>
              </a:rPr>
              <a:t>: [DHKK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L</a:t>
            </a:r>
            <a:r>
              <a:rPr lang="en-US" sz="2800" dirty="0">
                <a:latin typeface="+mn-lt"/>
              </a:rPr>
              <a:t>RZ11,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A</a:t>
            </a:r>
            <a:r>
              <a:rPr lang="en-US" sz="2800" dirty="0">
                <a:latin typeface="+mn-lt"/>
              </a:rPr>
              <a:t>HK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L</a:t>
            </a:r>
            <a:r>
              <a:rPr lang="en-US" sz="2800" dirty="0">
                <a:latin typeface="+mn-lt"/>
              </a:rPr>
              <a:t>LS14] Poly + statistically efficient given an oracle</a:t>
            </a:r>
          </a:p>
          <a:p>
            <a:pPr marL="0" indent="0">
              <a:buNone/>
            </a:pPr>
            <a:r>
              <a:rPr lang="en-US" b="1" dirty="0"/>
              <a:t>GA Product</a:t>
            </a:r>
            <a:r>
              <a:rPr lang="en-US" dirty="0"/>
              <a:t>: 2019 </a:t>
            </a:r>
            <a:r>
              <a:rPr lang="en-US" dirty="0">
                <a:hlinkClick r:id="rId6"/>
              </a:rPr>
              <a:t>http://aka.ms/personalizer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D1F69-53F5-4EE6-93F7-A7CE6A482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617" y="3577856"/>
            <a:ext cx="5377654" cy="27476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A7985-ECF6-4D0B-9B92-4E84BA70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18</a:t>
            </a:fld>
            <a:endParaRPr lang="en-US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295E33B4-2C26-42D4-B89A-E8DB280C3A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951678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5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28"/>
    </mc:Choice>
    <mc:Fallback xmlns="">
      <p:transition spd="slow" advTm="163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578D-0CDD-4EFD-AE6C-40EFE43F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59" y="0"/>
            <a:ext cx="11646040" cy="737736"/>
          </a:xfrm>
        </p:spPr>
        <p:txBody>
          <a:bodyPr/>
          <a:lstStyle/>
          <a:p>
            <a:r>
              <a:rPr lang="en-US" sz="4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Credit Assignment +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Exploration =</a:t>
            </a:r>
            <a:r>
              <a:rPr lang="en-US" sz="4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MDP learning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C5A4F9-9935-42A8-9F1D-E64DBA7614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855" y="881376"/>
                <a:ext cx="6581553" cy="583840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/>
                  <a:t>Tabular Markov Decision Process: </a:t>
                </a:r>
              </a:p>
              <a:p>
                <a:pPr marL="0" indent="0">
                  <a:buNone/>
                </a:pPr>
                <a:r>
                  <a:rPr lang="en-US"/>
                  <a:t>Actions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/>
                  <a:t>, States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/>
                  <a:t>, Initial state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, Transition table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’|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, reward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.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Typical algorithm:</a:t>
                </a:r>
              </a:p>
              <a:p>
                <a:pPr marL="514350" indent="-514350">
                  <a:buAutoNum type="arabicParenR"/>
                </a:pPr>
                <a:r>
                  <a:rPr lang="en-US"/>
                  <a:t>Observe state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/>
                  <a:t>, action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/>
                  <a:t>, next state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/>
                  <a:t> transitions.</a:t>
                </a:r>
              </a:p>
              <a:p>
                <a:pPr marL="514350" indent="-514350">
                  <a:buAutoNum type="arabicParenR"/>
                </a:pPr>
                <a:r>
                  <a:rPr lang="en-US"/>
                  <a:t>Build an imperfect model of the world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’|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.</a:t>
                </a:r>
              </a:p>
              <a:p>
                <a:pPr marL="514350" indent="-514350">
                  <a:buAutoNum type="arabicParenR"/>
                </a:pPr>
                <a:r>
                  <a:rPr lang="en-US"/>
                  <a:t>Plan in the imperfect model to reach unobserved transitions and maximize reward. 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Result: </a:t>
                </a:r>
                <a:r>
                  <a:rPr lang="en-US">
                    <a:solidFill>
                      <a:srgbClr val="0070C0"/>
                    </a:solidFill>
                  </a:rPr>
                  <a:t>Poly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samples/compute to success.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C5A4F9-9935-42A8-9F1D-E64DBA7614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855" y="881376"/>
                <a:ext cx="6581553" cy="5838401"/>
              </a:xfrm>
              <a:blipFill>
                <a:blip r:embed="rId5"/>
                <a:stretch>
                  <a:fillRect l="-1734" t="-1957" r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E16D5BF1-1F42-405C-A9B2-9E4F914CB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35" y="1690689"/>
            <a:ext cx="5724353" cy="457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A2130-0997-40D0-9E80-ADD69344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55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60"/>
    </mc:Choice>
    <mc:Fallback xmlns="">
      <p:transition spd="slow" advTm="200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FFDDE-08AD-414D-9DDC-908CBAD0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6430" y="0"/>
            <a:ext cx="3559139" cy="703387"/>
          </a:xfrm>
        </p:spPr>
        <p:txBody>
          <a:bodyPr/>
          <a:lstStyle/>
          <a:p>
            <a:r>
              <a:rPr lang="en-US"/>
              <a:t>Tutorial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11DA2-6BFD-4EA0-AA17-0C3F8F30D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Both"/>
            </a:pPr>
            <a:r>
              <a:rPr lang="en-US" sz="4400"/>
              <a:t> A reference to key advances in reinforcement learning theory.</a:t>
            </a:r>
          </a:p>
          <a:p>
            <a:pPr marL="514350" indent="-514350">
              <a:buAutoNum type="arabicParenBoth"/>
            </a:pPr>
            <a:r>
              <a:rPr lang="en-US" sz="4400"/>
              <a:t> Describe key unresolved questions in RL theory.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073CB-5ADD-430F-AC5B-B4BE0850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4"/>
    </mc:Choice>
    <mc:Fallback xmlns="">
      <p:transition spd="slow" advTm="3438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21C63-7CA6-450B-9993-5B575BE5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632" y="0"/>
            <a:ext cx="3918735" cy="883578"/>
          </a:xfrm>
        </p:spPr>
        <p:txBody>
          <a:bodyPr>
            <a:normAutofit/>
          </a:bodyPr>
          <a:lstStyle/>
          <a:p>
            <a:r>
              <a:rPr lang="en-US" sz="4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Tabular history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44A927-55D0-48FF-8BE2-C05EB203A0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[KS98], </a:t>
                </a:r>
                <a:r>
                  <a:rPr lang="en-US" dirty="0" err="1"/>
                  <a:t>Rmax</a:t>
                </a:r>
                <a:r>
                  <a:rPr lang="en-US" dirty="0"/>
                  <a:t> [BF02], Polynomial time learning is possible.</a:t>
                </a:r>
              </a:p>
              <a:p>
                <a:pPr marL="0" indent="0">
                  <a:buNone/>
                </a:pPr>
                <a:r>
                  <a:rPr lang="en-US" dirty="0"/>
                  <a:t>Delayed-Q: [SLW</a:t>
                </a:r>
                <a:r>
                  <a:rPr lang="en-US" dirty="0">
                    <a:solidFill>
                      <a:srgbClr val="FF0000"/>
                    </a:solidFill>
                  </a:rPr>
                  <a:t>L</a:t>
                </a:r>
                <a:r>
                  <a:rPr lang="en-US" dirty="0"/>
                  <a:t>L06], linear in states is possible.</a:t>
                </a:r>
              </a:p>
              <a:p>
                <a:pPr marL="0" indent="0">
                  <a:buNone/>
                </a:pPr>
                <a:r>
                  <a:rPr lang="en-US" dirty="0"/>
                  <a:t>UCRL: [AJO08], near-optimal regret is possible.</a:t>
                </a:r>
              </a:p>
              <a:p>
                <a:pPr marL="0" indent="0">
                  <a:buNone/>
                </a:pPr>
                <a:r>
                  <a:rPr lang="en-US" dirty="0"/>
                  <a:t>UCB-B: [JABJ18], model-free near-optimal regret.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44A927-55D0-48FF-8BE2-C05EB203A0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FF399-A897-4528-A8C5-5F45FE4F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20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9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50"/>
    </mc:Choice>
    <mc:Fallback xmlns="">
      <p:transition spd="slow" advTm="97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EA2D-37E9-479E-B071-5DFEC718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152" y="-198022"/>
            <a:ext cx="7264958" cy="1036320"/>
          </a:xfrm>
        </p:spPr>
        <p:txBody>
          <a:bodyPr>
            <a:noAutofit/>
          </a:bodyPr>
          <a:lstStyle/>
          <a:p>
            <a:r>
              <a:rPr lang="en-US" sz="4000"/>
              <a:t>Reinforcement Learning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BC59B-4B8D-4F1F-81CF-0CC7A4C6D3CE}"/>
              </a:ext>
            </a:extLst>
          </p:cNvPr>
          <p:cNvSpPr txBox="1"/>
          <p:nvPr/>
        </p:nvSpPr>
        <p:spPr>
          <a:xfrm>
            <a:off x="9430300" y="2807011"/>
            <a:ext cx="1193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Credit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C21D4-7AB1-4E48-ADD8-5810C9331C0D}"/>
              </a:ext>
            </a:extLst>
          </p:cNvPr>
          <p:cNvSpPr txBox="1"/>
          <p:nvPr/>
        </p:nvSpPr>
        <p:spPr>
          <a:xfrm>
            <a:off x="5131416" y="6178430"/>
            <a:ext cx="2083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Exploration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F2DD7-D386-4A4F-9E51-F96C9E970721}"/>
              </a:ext>
            </a:extLst>
          </p:cNvPr>
          <p:cNvSpPr txBox="1"/>
          <p:nvPr/>
        </p:nvSpPr>
        <p:spPr>
          <a:xfrm>
            <a:off x="452020" y="2697378"/>
            <a:ext cx="2602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Generalization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824BD9-3FD8-4F61-AE4C-9C1DDA7B5018}"/>
              </a:ext>
            </a:extLst>
          </p:cNvPr>
          <p:cNvCxnSpPr>
            <a:cxnSpLocks/>
          </p:cNvCxnSpPr>
          <p:nvPr/>
        </p:nvCxnSpPr>
        <p:spPr>
          <a:xfrm flipH="1">
            <a:off x="6183586" y="1697799"/>
            <a:ext cx="2886335" cy="27812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A94C8B-A229-4297-967A-6EEC768B3D3A}"/>
              </a:ext>
            </a:extLst>
          </p:cNvPr>
          <p:cNvCxnSpPr>
            <a:cxnSpLocks/>
          </p:cNvCxnSpPr>
          <p:nvPr/>
        </p:nvCxnSpPr>
        <p:spPr>
          <a:xfrm>
            <a:off x="3332715" y="1636242"/>
            <a:ext cx="2866069" cy="28401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D23328-2A0A-4583-89E7-E4E6836D1E70}"/>
              </a:ext>
            </a:extLst>
          </p:cNvPr>
          <p:cNvCxnSpPr>
            <a:cxnSpLocks/>
          </p:cNvCxnSpPr>
          <p:nvPr/>
        </p:nvCxnSpPr>
        <p:spPr>
          <a:xfrm>
            <a:off x="3337782" y="1636242"/>
            <a:ext cx="5732139" cy="615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1CCDCF-ED53-43F1-8577-C979652E6FFE}"/>
              </a:ext>
            </a:extLst>
          </p:cNvPr>
          <p:cNvSpPr txBox="1"/>
          <p:nvPr/>
        </p:nvSpPr>
        <p:spPr>
          <a:xfrm rot="18968790">
            <a:off x="6737050" y="2722770"/>
            <a:ext cx="281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Tabular </a:t>
            </a:r>
          </a:p>
          <a:p>
            <a:r>
              <a:rPr lang="en-US" sz="3200"/>
              <a:t>MDP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6C786A-0099-489A-B1C8-AF2D78755CB4}"/>
              </a:ext>
            </a:extLst>
          </p:cNvPr>
          <p:cNvSpPr txBox="1"/>
          <p:nvPr/>
        </p:nvSpPr>
        <p:spPr>
          <a:xfrm rot="2701263">
            <a:off x="2717177" y="3012098"/>
            <a:ext cx="3710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Contextual Bandits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56A6D8-078C-49A7-922F-5DD678297BD8}"/>
              </a:ext>
            </a:extLst>
          </p:cNvPr>
          <p:cNvSpPr txBox="1"/>
          <p:nvPr/>
        </p:nvSpPr>
        <p:spPr>
          <a:xfrm>
            <a:off x="4297241" y="1056507"/>
            <a:ext cx="351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Policy Improvement</a:t>
            </a:r>
          </a:p>
        </p:txBody>
      </p:sp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168345C3-D0D9-41F6-B9F2-9934A5297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81" y="4782654"/>
            <a:ext cx="1924333" cy="14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AF88FE-D01F-4F09-BF31-007B68CF4A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87" r="-2" b="93"/>
          <a:stretch/>
        </p:blipFill>
        <p:spPr>
          <a:xfrm>
            <a:off x="7755930" y="555461"/>
            <a:ext cx="1041482" cy="1036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191897-8643-4F79-8897-27F5BF3FD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446" y="3728987"/>
            <a:ext cx="1734329" cy="8861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C1C6B5-5CDF-4980-86B2-1040A4B5CA31}"/>
              </a:ext>
            </a:extLst>
          </p:cNvPr>
          <p:cNvSpPr txBox="1"/>
          <p:nvPr/>
        </p:nvSpPr>
        <p:spPr>
          <a:xfrm>
            <a:off x="5698296" y="2157086"/>
            <a:ext cx="1040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??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5B85E3-BBBE-40DF-AA5C-397061CE7267}"/>
              </a:ext>
            </a:extLst>
          </p:cNvPr>
          <p:cNvSpPr/>
          <p:nvPr/>
        </p:nvSpPr>
        <p:spPr>
          <a:xfrm>
            <a:off x="4353780" y="833979"/>
            <a:ext cx="3402150" cy="1060387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075DC0F-8BC4-43C5-8190-BDF886A1FAC0}"/>
              </a:ext>
            </a:extLst>
          </p:cNvPr>
          <p:cNvSpPr/>
          <p:nvPr/>
        </p:nvSpPr>
        <p:spPr>
          <a:xfrm>
            <a:off x="5520919" y="2213850"/>
            <a:ext cx="1325333" cy="1060387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See the source image">
            <a:extLst>
              <a:ext uri="{FF2B5EF4-FFF2-40B4-BE49-F238E27FC236}">
                <a16:creationId xmlns:a16="http://schemas.microsoft.com/office/drawing/2014/main" id="{CF7203AA-078A-4300-B7E8-DDF80D7C9A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6314"/>
          <a:stretch/>
        </p:blipFill>
        <p:spPr bwMode="auto">
          <a:xfrm>
            <a:off x="522916" y="878408"/>
            <a:ext cx="2682075" cy="172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ear Mountain Map | Trail Conference">
            <a:extLst>
              <a:ext uri="{FF2B5EF4-FFF2-40B4-BE49-F238E27FC236}">
                <a16:creationId xmlns:a16="http://schemas.microsoft.com/office/drawing/2014/main" id="{EFC12C13-4BC0-4157-87E4-6EE58D86C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" b="25328"/>
          <a:stretch/>
        </p:blipFill>
        <p:spPr bwMode="auto">
          <a:xfrm>
            <a:off x="9198598" y="878409"/>
            <a:ext cx="1657386" cy="180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2D331-2F30-414E-936B-D0A3E9B0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3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89"/>
    </mc:Choice>
    <mc:Fallback xmlns="">
      <p:transition spd="slow" advTm="92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5" grpId="0"/>
      <p:bldP spid="16" grpId="0"/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E9B0-CA8C-4D7F-A811-422B5859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641" y="0"/>
            <a:ext cx="2062717" cy="793824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61BC-464C-4BCE-995F-7AAB48F9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sz="4400">
                <a:solidFill>
                  <a:srgbClr val="00B050"/>
                </a:solidFill>
              </a:rPr>
              <a:t>Basics</a:t>
            </a:r>
          </a:p>
          <a:p>
            <a:pPr marL="514350" indent="-514350">
              <a:buAutoNum type="arabicParenR"/>
            </a:pPr>
            <a:r>
              <a:rPr lang="en-US" sz="4400">
                <a:solidFill>
                  <a:srgbClr val="FF0000"/>
                </a:solidFill>
              </a:rPr>
              <a:t>Information Theory</a:t>
            </a:r>
          </a:p>
          <a:p>
            <a:pPr marL="514350" indent="-514350">
              <a:buAutoNum type="arabicParenR"/>
            </a:pPr>
            <a:r>
              <a:rPr lang="en-US" sz="4400"/>
              <a:t>The Optimization Approach</a:t>
            </a:r>
          </a:p>
          <a:p>
            <a:pPr marL="514350" indent="-514350">
              <a:buAutoNum type="arabicParenR"/>
            </a:pPr>
            <a:r>
              <a:rPr lang="en-US" sz="4400"/>
              <a:t>Latent State Discovery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2133D-FFD5-4005-84E5-C84C06B8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3"/>
    </mc:Choice>
    <mc:Fallback xmlns="">
      <p:transition spd="slow" advTm="665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4C216-D0B3-0F41-A9EA-A5E32AC9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416E7C-8E5E-7A44-BC9D-F039950271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5257800" cy="247216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  <a:p>
                <a:pPr marL="0" indent="0">
                  <a:buNone/>
                </a:pPr>
                <a:r>
                  <a:rPr lang="en-US" sz="2000"/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=1,…,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/>
                  <a:t>:</a:t>
                </a:r>
              </a:p>
              <a:p>
                <a:r>
                  <a:rPr lang="en-US" sz="2000"/>
                  <a:t>observe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US" sz="2000" b="0"/>
              </a:p>
              <a:p>
                <a:r>
                  <a:rPr lang="en-US" sz="2000"/>
                  <a:t>take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US" sz="2000"/>
              </a:p>
              <a:p>
                <a:r>
                  <a:rPr lang="en-US" sz="2000"/>
                  <a:t>observe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endParaRPr lang="en-US" sz="2000"/>
              </a:p>
              <a:p>
                <a:r>
                  <a:rPr lang="en-US" sz="2000"/>
                  <a:t>transition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+1 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(⋅∣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416E7C-8E5E-7A44-BC9D-F039950271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5257800" cy="2472169"/>
              </a:xfrm>
              <a:blipFill>
                <a:blip r:embed="rId6"/>
                <a:stretch>
                  <a:fillRect l="-1276" b="-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3C4E84C-5B7A-7F4A-96F7-3C0D43362A17}"/>
                  </a:ext>
                </a:extLst>
              </p:cNvPr>
              <p:cNvSpPr/>
              <p:nvPr/>
            </p:nvSpPr>
            <p:spPr>
              <a:xfrm>
                <a:off x="5001100" y="396864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3C4E84C-5B7A-7F4A-96F7-3C0D43362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100" y="396864"/>
                <a:ext cx="914400" cy="9144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Diamond 8">
                <a:extLst>
                  <a:ext uri="{FF2B5EF4-FFF2-40B4-BE49-F238E27FC236}">
                    <a16:creationId xmlns:a16="http://schemas.microsoft.com/office/drawing/2014/main" id="{9A80C371-E7C0-274C-80D5-C2EDC6E0137B}"/>
                  </a:ext>
                </a:extLst>
              </p:cNvPr>
              <p:cNvSpPr/>
              <p:nvPr/>
            </p:nvSpPr>
            <p:spPr>
              <a:xfrm>
                <a:off x="5854638" y="1280565"/>
                <a:ext cx="914400" cy="915194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Diamond 8">
                <a:extLst>
                  <a:ext uri="{FF2B5EF4-FFF2-40B4-BE49-F238E27FC236}">
                    <a16:creationId xmlns:a16="http://schemas.microsoft.com/office/drawing/2014/main" id="{9A80C371-E7C0-274C-80D5-C2EDC6E01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638" y="1280565"/>
                <a:ext cx="914400" cy="915194"/>
              </a:xfrm>
              <a:prstGeom prst="diamond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0EBB92-A482-F846-B9FC-EB2FC2152C31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5781589" y="1177353"/>
            <a:ext cx="292649" cy="2957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8E72B9A-8F1D-9446-9176-56DC0F8C5E71}"/>
                  </a:ext>
                </a:extLst>
              </p:cNvPr>
              <p:cNvSpPr/>
              <p:nvPr/>
            </p:nvSpPr>
            <p:spPr>
              <a:xfrm>
                <a:off x="6725135" y="3921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8E72B9A-8F1D-9446-9176-56DC0F8C5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135" y="392101"/>
                <a:ext cx="914400" cy="9144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Diamond 32">
                <a:extLst>
                  <a:ext uri="{FF2B5EF4-FFF2-40B4-BE49-F238E27FC236}">
                    <a16:creationId xmlns:a16="http://schemas.microsoft.com/office/drawing/2014/main" id="{A437B22E-6AC9-B14F-B31C-2D6CDF9A6E9D}"/>
                  </a:ext>
                </a:extLst>
              </p:cNvPr>
              <p:cNvSpPr/>
              <p:nvPr/>
            </p:nvSpPr>
            <p:spPr>
              <a:xfrm>
                <a:off x="7578673" y="1275802"/>
                <a:ext cx="914400" cy="915194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Diamond 32">
                <a:extLst>
                  <a:ext uri="{FF2B5EF4-FFF2-40B4-BE49-F238E27FC236}">
                    <a16:creationId xmlns:a16="http://schemas.microsoft.com/office/drawing/2014/main" id="{A437B22E-6AC9-B14F-B31C-2D6CDF9A6E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673" y="1275802"/>
                <a:ext cx="914400" cy="915194"/>
              </a:xfrm>
              <a:prstGeom prst="diamond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ECCB76B-315B-F44F-AECD-68039AA251F0}"/>
              </a:ext>
            </a:extLst>
          </p:cNvPr>
          <p:cNvCxnSpPr>
            <a:cxnSpLocks/>
            <a:stCxn id="32" idx="5"/>
          </p:cNvCxnSpPr>
          <p:nvPr/>
        </p:nvCxnSpPr>
        <p:spPr>
          <a:xfrm>
            <a:off x="7505624" y="1172590"/>
            <a:ext cx="292649" cy="2957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A077F27-DDA8-E647-AF60-206559C88BC3}"/>
              </a:ext>
            </a:extLst>
          </p:cNvPr>
          <p:cNvCxnSpPr>
            <a:cxnSpLocks/>
            <a:endCxn id="32" idx="3"/>
          </p:cNvCxnSpPr>
          <p:nvPr/>
        </p:nvCxnSpPr>
        <p:spPr>
          <a:xfrm flipV="1">
            <a:off x="6497282" y="1172590"/>
            <a:ext cx="361764" cy="430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15B351E-7EFB-3445-AA36-C8755567DC2E}"/>
              </a:ext>
            </a:extLst>
          </p:cNvPr>
          <p:cNvCxnSpPr>
            <a:cxnSpLocks/>
            <a:stCxn id="4" idx="6"/>
            <a:endCxn id="32" idx="2"/>
          </p:cNvCxnSpPr>
          <p:nvPr/>
        </p:nvCxnSpPr>
        <p:spPr>
          <a:xfrm flipV="1">
            <a:off x="5915500" y="849301"/>
            <a:ext cx="809635" cy="47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BB1B994-2E07-0B41-BBBE-45B595CF8ED7}"/>
              </a:ext>
            </a:extLst>
          </p:cNvPr>
          <p:cNvCxnSpPr>
            <a:cxnSpLocks/>
            <a:endCxn id="46" idx="3"/>
          </p:cNvCxnSpPr>
          <p:nvPr/>
        </p:nvCxnSpPr>
        <p:spPr>
          <a:xfrm flipV="1">
            <a:off x="8207017" y="1167824"/>
            <a:ext cx="361779" cy="4449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BF143D8-55A9-C246-A2AE-86139BE3D767}"/>
                  </a:ext>
                </a:extLst>
              </p:cNvPr>
              <p:cNvSpPr/>
              <p:nvPr/>
            </p:nvSpPr>
            <p:spPr>
              <a:xfrm>
                <a:off x="8434885" y="38733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BF143D8-55A9-C246-A2AE-86139BE3D7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885" y="387335"/>
                <a:ext cx="914400" cy="9144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2AC4E0D-2CB9-2348-BB49-D28F070F3C4E}"/>
              </a:ext>
            </a:extLst>
          </p:cNvPr>
          <p:cNvCxnSpPr>
            <a:cxnSpLocks/>
            <a:stCxn id="32" idx="6"/>
            <a:endCxn id="46" idx="2"/>
          </p:cNvCxnSpPr>
          <p:nvPr/>
        </p:nvCxnSpPr>
        <p:spPr>
          <a:xfrm flipV="1">
            <a:off x="7639535" y="844535"/>
            <a:ext cx="795350" cy="47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60F309-F4E1-C54E-B427-00A45EFBEC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4501" y="1056356"/>
            <a:ext cx="1273579" cy="10937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379ED7-1D60-0941-9425-68A256F7502D}"/>
                  </a:ext>
                </a:extLst>
              </p:cNvPr>
              <p:cNvSpPr txBox="1"/>
              <p:nvPr/>
            </p:nvSpPr>
            <p:spPr>
              <a:xfrm>
                <a:off x="838200" y="4343401"/>
                <a:ext cx="10515600" cy="1793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/>
                  <a:t>Goal</a:t>
                </a:r>
                <a:r>
                  <a:rPr lang="en-US" sz="2000"/>
                  <a:t>: Find policy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2000" b="1"/>
                  <a:t> </a:t>
                </a:r>
                <a:r>
                  <a:rPr lang="en-US" sz="2000"/>
                  <a:t>maximizing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≔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sz="2000"/>
              </a:p>
              <a:p>
                <a:endParaRPr lang="en-US" sz="2000"/>
              </a:p>
              <a:p>
                <a:r>
                  <a:rPr lang="en-US" sz="2000" b="1"/>
                  <a:t>PAC Learning</a:t>
                </a:r>
                <a:r>
                  <a:rPr lang="en-US" sz="2000"/>
                  <a:t>: Output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US" sz="2000"/>
                  <a:t>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≥</m:t>
                    </m:r>
                    <m:limLow>
                      <m:limLow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lim>
                    </m:limLow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/>
                  <a:t>. Minimize number of episodes required.</a:t>
                </a:r>
              </a:p>
              <a:p>
                <a:endParaRPr lang="en-US" sz="2000" b="1"/>
              </a:p>
              <a:p>
                <a:r>
                  <a:rPr lang="en-US" sz="2000" b="1"/>
                  <a:t>Regret: </a:t>
                </a:r>
                <a:r>
                  <a:rPr lang="en-US" sz="2000"/>
                  <a:t>Minimize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−{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Learner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reward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379ED7-1D60-0941-9425-68A256F75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343401"/>
                <a:ext cx="10515600" cy="1793568"/>
              </a:xfrm>
              <a:prstGeom prst="rect">
                <a:avLst/>
              </a:prstGeom>
              <a:blipFill>
                <a:blip r:embed="rId13"/>
                <a:stretch>
                  <a:fillRect l="-638" t="-26190" b="-3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534C3BCC-AA26-8B45-AA12-8F03C4230C46}"/>
                  </a:ext>
                </a:extLst>
              </p:cNvPr>
              <p:cNvSpPr/>
              <p:nvPr/>
            </p:nvSpPr>
            <p:spPr>
              <a:xfrm>
                <a:off x="6587880" y="5500130"/>
                <a:ext cx="1905193" cy="636840"/>
              </a:xfrm>
              <a:prstGeom prst="wedgeRoundRectCallout">
                <a:avLst>
                  <a:gd name="adj1" fmla="val -110216"/>
                  <a:gd name="adj2" fmla="val -68845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0"/>
                  <a:t>Optimal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 </m:t>
                        </m:r>
                      </m:sup>
                    </m:sSup>
                  </m:oMath>
                </a14:m>
                <a:endParaRPr lang="en-US"/>
              </a:p>
              <a:p>
                <a:pPr algn="ctr"/>
                <a:r>
                  <a:rPr lang="en-US"/>
                  <a:t>Optimal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534C3BCC-AA26-8B45-AA12-8F03C4230C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880" y="5500130"/>
                <a:ext cx="1905193" cy="636840"/>
              </a:xfrm>
              <a:prstGeom prst="wedgeRoundRectCallout">
                <a:avLst>
                  <a:gd name="adj1" fmla="val -110216"/>
                  <a:gd name="adj2" fmla="val -68845"/>
                  <a:gd name="adj3" fmla="val 16667"/>
                </a:avLst>
              </a:prstGeom>
              <a:blipFill>
                <a:blip r:embed="rId14"/>
                <a:stretch>
                  <a:fillRect b="-11628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706D8-0750-4CC5-BDA8-8C63D3F9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2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48"/>
    </mc:Choice>
    <mc:Fallback xmlns="">
      <p:transition spd="slow" advTm="143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9" grpId="0" animBg="1"/>
      <p:bldP spid="32" grpId="0" animBg="1"/>
      <p:bldP spid="33" grpId="0" animBg="1"/>
      <p:bldP spid="46" grpId="0" animBg="1"/>
      <p:bldP spid="53" grpId="0" uiExpand="1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EA969-010D-4A46-8A3A-3D7BB28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 concepts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ED81BB-6A24-5A47-A38B-E4549F83FB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/>
                  <a:t>With large state space, search space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/>
                  <a:t> is very large!</a:t>
                </a:r>
              </a:p>
              <a:p>
                <a:pPr marL="0" indent="0">
                  <a:buNone/>
                </a:pPr>
                <a:r>
                  <a:rPr lang="en-US" sz="2000"/>
                  <a:t>To generalize, we will restrict the space in which we search for solutions. </a:t>
                </a:r>
              </a:p>
              <a:p>
                <a:pPr marL="0" indent="0">
                  <a:buNone/>
                </a:pPr>
                <a:r>
                  <a:rPr lang="en-US" sz="2000" b="1"/>
                  <a:t>Policy search: </a:t>
                </a:r>
                <a:r>
                  <a:rPr lang="en-US" sz="2000"/>
                  <a:t>Consider restricted policy class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⊂{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/>
              </a:p>
              <a:p>
                <a:r>
                  <a:rPr lang="en-US" sz="2000"/>
                  <a:t>E.g., multiclass linear classifiers: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↦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000"/>
              </a:p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2000" b="1"/>
                  <a:t>Value-based: </a:t>
                </a:r>
                <a:r>
                  <a:rPr lang="en-US" sz="2000"/>
                  <a:t>Approximate action-value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𝒬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⊂{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/>
              </a:p>
              <a:p>
                <a:pPr marL="0" indent="0">
                  <a:buNone/>
                </a:pPr>
                <a:r>
                  <a:rPr lang="en-US" sz="2000" b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b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brk m:alnAt="23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+1: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∼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0"/>
              </a:p>
              <a:p>
                <a:pPr marL="0" indent="0">
                  <a:buNone/>
                </a:pPr>
                <a:endParaRPr lang="en-US" sz="1000" b="0"/>
              </a:p>
              <a:p>
                <a:pPr marL="0" indent="0">
                  <a:buNone/>
                </a:pPr>
                <a:r>
                  <a:rPr lang="en-US" sz="2000"/>
                  <a:t>		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lim>
                        </m:limLow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b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2000" b="0"/>
              </a:p>
              <a:p>
                <a:pPr marL="0" indent="0">
                  <a:buNone/>
                </a:pPr>
                <a:endParaRPr lang="en-US" sz="2000" b="0"/>
              </a:p>
              <a:p>
                <a:pPr marL="0" indent="0">
                  <a:buNone/>
                </a:pPr>
                <a:r>
                  <a:rPr lang="en-US" sz="2000" b="1"/>
                  <a:t>Model based: </a:t>
                </a:r>
                <a:r>
                  <a:rPr lang="en-US" sz="2000"/>
                  <a:t>Approximate models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ED81BB-6A24-5A47-A38B-E4549F83FB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2308470-2536-AB48-A070-6A0DBDF325FD}"/>
              </a:ext>
            </a:extLst>
          </p:cNvPr>
          <p:cNvGrpSpPr/>
          <p:nvPr/>
        </p:nvGrpSpPr>
        <p:grpSpPr>
          <a:xfrm>
            <a:off x="9158289" y="1556712"/>
            <a:ext cx="942974" cy="1050590"/>
            <a:chOff x="8872539" y="2200275"/>
            <a:chExt cx="942974" cy="105059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833C559-A8DB-8841-8142-9F5BC9553F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2539" y="2876215"/>
              <a:ext cx="385763" cy="37465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64D27B0-C80F-9E4C-A53A-8E070EEB59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58302" y="2200275"/>
              <a:ext cx="171448" cy="6759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DD2A1A-41D3-A545-9A9A-5A9C29654F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58302" y="2671763"/>
              <a:ext cx="557211" cy="20445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CE9BC1-7454-9A4F-95EF-B975329B94B8}"/>
                </a:ext>
              </a:extLst>
            </p:cNvPr>
            <p:cNvSpPr/>
            <p:nvPr/>
          </p:nvSpPr>
          <p:spPr>
            <a:xfrm>
              <a:off x="8872539" y="2200275"/>
              <a:ext cx="942974" cy="1050590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77E0B4-B7CD-CD4E-87FA-37579E565E91}"/>
                </a:ext>
              </a:extLst>
            </p:cNvPr>
            <p:cNvSpPr txBox="1"/>
            <p:nvPr/>
          </p:nvSpPr>
          <p:spPr>
            <a:xfrm>
              <a:off x="8958267" y="236662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179DC2-B14F-7445-8624-0C711957907E}"/>
                </a:ext>
              </a:extLst>
            </p:cNvPr>
            <p:cNvSpPr txBox="1"/>
            <p:nvPr/>
          </p:nvSpPr>
          <p:spPr>
            <a:xfrm>
              <a:off x="9429750" y="234309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2A4955-8042-7745-98D9-E90305DD3CF7}"/>
                </a:ext>
              </a:extLst>
            </p:cNvPr>
            <p:cNvSpPr txBox="1"/>
            <p:nvPr/>
          </p:nvSpPr>
          <p:spPr>
            <a:xfrm>
              <a:off x="9377479" y="281201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ular Callout 20">
                <a:extLst>
                  <a:ext uri="{FF2B5EF4-FFF2-40B4-BE49-F238E27FC236}">
                    <a16:creationId xmlns:a16="http://schemas.microsoft.com/office/drawing/2014/main" id="{3D9F4E4A-61EC-6449-A062-0CEF3503C822}"/>
                  </a:ext>
                </a:extLst>
              </p:cNvPr>
              <p:cNvSpPr/>
              <p:nvPr/>
            </p:nvSpPr>
            <p:spPr>
              <a:xfrm>
                <a:off x="8829680" y="2927667"/>
                <a:ext cx="3114671" cy="1071563"/>
              </a:xfrm>
              <a:prstGeom prst="wedgeRoundRectCallout">
                <a:avLst>
                  <a:gd name="adj1" fmla="val -93468"/>
                  <a:gd name="adj2" fmla="val 11834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function encodes policy: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↦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Rounded Rectangular Callout 20">
                <a:extLst>
                  <a:ext uri="{FF2B5EF4-FFF2-40B4-BE49-F238E27FC236}">
                    <a16:creationId xmlns:a16="http://schemas.microsoft.com/office/drawing/2014/main" id="{3D9F4E4A-61EC-6449-A062-0CEF3503C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680" y="2927667"/>
                <a:ext cx="3114671" cy="1071563"/>
              </a:xfrm>
              <a:prstGeom prst="wedgeRoundRectCallout">
                <a:avLst>
                  <a:gd name="adj1" fmla="val -93468"/>
                  <a:gd name="adj2" fmla="val 11834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ular Callout 22">
                <a:extLst>
                  <a:ext uri="{FF2B5EF4-FFF2-40B4-BE49-F238E27FC236}">
                    <a16:creationId xmlns:a16="http://schemas.microsoft.com/office/drawing/2014/main" id="{29BB2423-C7C3-554A-A90D-C2B51DE4CACF}"/>
                  </a:ext>
                </a:extLst>
              </p:cNvPr>
              <p:cNvSpPr/>
              <p:nvPr/>
            </p:nvSpPr>
            <p:spPr>
              <a:xfrm>
                <a:off x="8863117" y="4279732"/>
                <a:ext cx="2317754" cy="1071563"/>
              </a:xfrm>
              <a:prstGeom prst="wedgeRoundRectCallout">
                <a:avLst>
                  <a:gd name="adj1" fmla="val -96753"/>
                  <a:gd name="adj2" fmla="val -46833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2000"/>
                  <a:t> encodes optimal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23" name="Rounded Rectangular Callout 22">
                <a:extLst>
                  <a:ext uri="{FF2B5EF4-FFF2-40B4-BE49-F238E27FC236}">
                    <a16:creationId xmlns:a16="http://schemas.microsoft.com/office/drawing/2014/main" id="{29BB2423-C7C3-554A-A90D-C2B51DE4C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117" y="4279732"/>
                <a:ext cx="2317754" cy="1071563"/>
              </a:xfrm>
              <a:prstGeom prst="wedgeRoundRectCallout">
                <a:avLst>
                  <a:gd name="adj1" fmla="val -96753"/>
                  <a:gd name="adj2" fmla="val -46833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D6A46-A108-4B21-B3BB-2B69019E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03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91"/>
    </mc:Choice>
    <mc:Fallback xmlns="">
      <p:transition spd="slow" advTm="15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741C-17C0-6649-AE3A-C17D163D7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Statistical goal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9AA947-C7A2-E044-960D-D8E7741F42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/>
                  <a:t>PAC Learning</a:t>
                </a:r>
                <a:r>
                  <a:rPr lang="en-US" sz="2000"/>
                  <a:t>: Output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US" sz="2000"/>
                  <a:t> with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≥</m:t>
                    </m:r>
                    <m:limLow>
                      <m:limLow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lim>
                    </m:limLow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/>
                  <a:t>. Minimize number of episodes required.</a:t>
                </a:r>
              </a:p>
              <a:p>
                <a:pPr marL="0" indent="0">
                  <a:buNone/>
                </a:pPr>
                <a:endParaRPr lang="en-US" sz="2000" b="1"/>
              </a:p>
              <a:p>
                <a:pPr marL="0" indent="0">
                  <a:buNone/>
                </a:pPr>
                <a:r>
                  <a:rPr lang="en-US" sz="2000" b="1"/>
                  <a:t>Goal: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comp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1/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000"/>
                  <a:t> sample complexity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1" i="1">
                        <a:latin typeface="Cambria Math" panose="02040503050406030204" pitchFamily="18" charset="0"/>
                      </a:rPr>
                      <m:t>comp</m:t>
                    </m:r>
                    <m:d>
                      <m:d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</m:d>
                    <m:r>
                      <a:rPr lang="en-US" sz="2000" b="1" i="1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sz="2000" b="1" i="1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</m:d>
                  </m:oMath>
                </a14:m>
                <a:r>
                  <a:rPr lang="en-US" sz="2000" b="1"/>
                  <a:t> </a:t>
                </a:r>
                <a:r>
                  <a:rPr lang="en-US" sz="2000"/>
                  <a:t>for finite classes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1" i="1">
                        <a:latin typeface="Cambria Math" panose="02040503050406030204" pitchFamily="18" charset="0"/>
                      </a:rPr>
                      <m:t>comp</m:t>
                    </m:r>
                    <m:d>
                      <m:d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</m:d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000"/>
                  <a:t> 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000"/>
                  <a:t>-dimensional linear predictors</a:t>
                </a:r>
              </a:p>
              <a:p>
                <a:endParaRPr lang="en-US" sz="2000"/>
              </a:p>
              <a:p>
                <a:pPr marL="0" indent="0">
                  <a:buNone/>
                </a:pPr>
                <a:r>
                  <a:rPr lang="en-US" sz="2000"/>
                  <a:t>No explicit dependence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𝒳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/>
                  <a:t> generalization across states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9AA947-C7A2-E044-960D-D8E7741F42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638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D66EEAC-3834-D248-96E3-CAE1C3942DBE}"/>
              </a:ext>
            </a:extLst>
          </p:cNvPr>
          <p:cNvSpPr/>
          <p:nvPr/>
        </p:nvSpPr>
        <p:spPr>
          <a:xfrm>
            <a:off x="7420080" y="2357437"/>
            <a:ext cx="2317754" cy="1071563"/>
          </a:xfrm>
          <a:prstGeom prst="wedgeRoundRectCallout">
            <a:avLst>
              <a:gd name="adj1" fmla="val -139287"/>
              <a:gd name="adj2" fmla="val -62833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Class of induced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64C21-7C07-4D0D-99ED-11F385005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25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10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6"/>
    </mc:Choice>
    <mc:Fallback xmlns="">
      <p:transition spd="slow" advTm="73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79DB5-80B4-4443-A089-3320CC41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RL is not like 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95DE54-3D42-E746-80AE-12F2B9E1A0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/>
                  <a:t>Repeat n times: sample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z="2000"/>
                  <a:t> reveal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/>
              </a:p>
              <a:p>
                <a:pPr marL="0" indent="0" algn="ctr">
                  <a:buNone/>
                </a:pPr>
                <a:r>
                  <a:rPr lang="en-US" sz="2000"/>
                  <a:t>Solve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∑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/>
              </a:p>
              <a:p>
                <a:pPr marL="0" indent="0">
                  <a:buNone/>
                </a:pPr>
                <a:endParaRPr lang="en-US" sz="2000"/>
              </a:p>
              <a:p>
                <a:pPr marL="0" indent="0">
                  <a:buNone/>
                </a:pPr>
                <a:r>
                  <a:rPr lang="en-US" sz="2000"/>
                  <a:t>Supervised learning guarantee: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comp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ℱ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000"/>
              </a:p>
              <a:p>
                <a:pPr marL="0" indent="0">
                  <a:buNone/>
                </a:pPr>
                <a:endParaRPr lang="en-US" sz="2000"/>
              </a:p>
              <a:p>
                <a:pPr marL="0" indent="0">
                  <a:buNone/>
                </a:pPr>
                <a:r>
                  <a:rPr lang="en-US" sz="2000"/>
                  <a:t>What about policy performance? </a:t>
                </a:r>
              </a:p>
              <a:p>
                <a:pPr marL="0" indent="0">
                  <a:buNone/>
                </a:pPr>
                <a:r>
                  <a:rPr lang="en-US" sz="2000"/>
                  <a:t>Natural encoded policy 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↦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/>
              </a:p>
              <a:p>
                <a:pPr marL="0" indent="0">
                  <a:buNone/>
                </a:pPr>
                <a:r>
                  <a:rPr lang="en-US" sz="2000"/>
                  <a:t>Problem: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  <m:d>
                          <m:d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≫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  <m:d>
                          <m:d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000" b="0"/>
                  <a:t> if unsupported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endParaRPr lang="en-US" sz="2000" b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95DE54-3D42-E746-80AE-12F2B9E1A0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367296A-0014-CC4D-B81A-7C3801A96EA2}"/>
              </a:ext>
            </a:extLst>
          </p:cNvPr>
          <p:cNvSpPr/>
          <p:nvPr/>
        </p:nvSpPr>
        <p:spPr>
          <a:xfrm>
            <a:off x="7687546" y="1423988"/>
            <a:ext cx="2328863" cy="700087"/>
          </a:xfrm>
          <a:prstGeom prst="wedgeRoundRectCallout">
            <a:avLst>
              <a:gd name="adj1" fmla="val -90873"/>
              <a:gd name="adj2" fmla="val 33929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 contextual bandit problem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0697B8-AF39-DB4D-A566-165A7C9B11C9}"/>
              </a:ext>
            </a:extLst>
          </p:cNvPr>
          <p:cNvGrpSpPr/>
          <p:nvPr/>
        </p:nvGrpSpPr>
        <p:grpSpPr>
          <a:xfrm>
            <a:off x="7824787" y="3628207"/>
            <a:ext cx="3529013" cy="2864668"/>
            <a:chOff x="7853362" y="1871663"/>
            <a:chExt cx="3971921" cy="322419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C10D3A-7C01-9248-B5B2-A41A89F56DDB}"/>
                </a:ext>
              </a:extLst>
            </p:cNvPr>
            <p:cNvSpPr/>
            <p:nvPr/>
          </p:nvSpPr>
          <p:spPr>
            <a:xfrm>
              <a:off x="9529765" y="1871663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791B43-2A32-2A4E-AA57-BB3FB292DE65}"/>
                </a:ext>
              </a:extLst>
            </p:cNvPr>
            <p:cNvSpPr/>
            <p:nvPr/>
          </p:nvSpPr>
          <p:spPr>
            <a:xfrm>
              <a:off x="9001125" y="2667001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04663EC-AF15-3F47-A7C3-BB46C316BF7A}"/>
                </a:ext>
              </a:extLst>
            </p:cNvPr>
            <p:cNvSpPr/>
            <p:nvPr/>
          </p:nvSpPr>
          <p:spPr>
            <a:xfrm>
              <a:off x="10086981" y="2667001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18275EA-E84E-9347-89B2-73724AAE9075}"/>
                </a:ext>
              </a:extLst>
            </p:cNvPr>
            <p:cNvSpPr/>
            <p:nvPr/>
          </p:nvSpPr>
          <p:spPr>
            <a:xfrm>
              <a:off x="7853362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A719245-23E3-3F4E-B8F3-6AC56251C44C}"/>
                </a:ext>
              </a:extLst>
            </p:cNvPr>
            <p:cNvSpPr/>
            <p:nvPr/>
          </p:nvSpPr>
          <p:spPr>
            <a:xfrm>
              <a:off x="8543925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1E5471D-BA78-924C-AB69-BDFA26A37CF1}"/>
                </a:ext>
              </a:extLst>
            </p:cNvPr>
            <p:cNvSpPr/>
            <p:nvPr/>
          </p:nvSpPr>
          <p:spPr>
            <a:xfrm>
              <a:off x="10682283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41A4E6-A7B3-5148-9EB8-27CB6219642A}"/>
                </a:ext>
              </a:extLst>
            </p:cNvPr>
            <p:cNvSpPr/>
            <p:nvPr/>
          </p:nvSpPr>
          <p:spPr>
            <a:xfrm>
              <a:off x="11368083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 descr="Coin - Super Mario Wiki, the Mario encyclopedia">
              <a:extLst>
                <a:ext uri="{FF2B5EF4-FFF2-40B4-BE49-F238E27FC236}">
                  <a16:creationId xmlns:a16="http://schemas.microsoft.com/office/drawing/2014/main" id="{07F00EDF-7EE9-004B-B16B-8830E8877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711" y="4638661"/>
              <a:ext cx="379413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296A41-6A7E-CE49-B699-B8BE896A8E67}"/>
                </a:ext>
              </a:extLst>
            </p:cNvPr>
            <p:cNvCxnSpPr>
              <a:cxnSpLocks/>
              <a:stCxn id="13" idx="3"/>
              <a:endCxn id="14" idx="0"/>
            </p:cNvCxnSpPr>
            <p:nvPr/>
          </p:nvCxnSpPr>
          <p:spPr>
            <a:xfrm flipH="1">
              <a:off x="9229725" y="2261908"/>
              <a:ext cx="366995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688E6CA-4411-4543-B4FA-08925030571D}"/>
                </a:ext>
              </a:extLst>
            </p:cNvPr>
            <p:cNvCxnSpPr>
              <a:cxnSpLocks/>
              <a:stCxn id="13" idx="5"/>
              <a:endCxn id="15" idx="0"/>
            </p:cNvCxnSpPr>
            <p:nvPr/>
          </p:nvCxnSpPr>
          <p:spPr>
            <a:xfrm>
              <a:off x="9920010" y="2261908"/>
              <a:ext cx="395571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FA4C20C-A45E-8F45-823D-774944DD47A6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H="1">
              <a:off x="8772526" y="3057246"/>
              <a:ext cx="295554" cy="3955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72D3C88-0ECB-2A42-B8E4-A962F6767B27}"/>
                </a:ext>
              </a:extLst>
            </p:cNvPr>
            <p:cNvCxnSpPr>
              <a:cxnSpLocks/>
              <a:stCxn id="14" idx="5"/>
            </p:cNvCxnSpPr>
            <p:nvPr/>
          </p:nvCxnSpPr>
          <p:spPr>
            <a:xfrm>
              <a:off x="9391370" y="3057246"/>
              <a:ext cx="262077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3165077-0C31-034D-88C0-2AB0D15619ED}"/>
                </a:ext>
              </a:extLst>
            </p:cNvPr>
            <p:cNvCxnSpPr>
              <a:cxnSpLocks/>
            </p:cNvCxnSpPr>
            <p:nvPr/>
          </p:nvCxnSpPr>
          <p:spPr>
            <a:xfrm>
              <a:off x="10480097" y="3023907"/>
              <a:ext cx="262077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7FCF95C-089F-4346-BCD6-1FB99B33764E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H="1">
              <a:off x="9868776" y="3057246"/>
              <a:ext cx="285160" cy="4028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FEC37BC-5832-7146-AC38-CD6A0A40FFDF}"/>
              </a:ext>
            </a:extLst>
          </p:cNvPr>
          <p:cNvSpPr/>
          <p:nvPr/>
        </p:nvSpPr>
        <p:spPr>
          <a:xfrm rot="20095639">
            <a:off x="8918544" y="3186561"/>
            <a:ext cx="2504647" cy="3538729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E7AC845D-6E39-B947-9D9E-D1CFB849E5E3}"/>
              </a:ext>
            </a:extLst>
          </p:cNvPr>
          <p:cNvCxnSpPr>
            <a:cxnSpLocks/>
            <a:endCxn id="18" idx="0"/>
          </p:cNvCxnSpPr>
          <p:nvPr/>
        </p:nvCxnSpPr>
        <p:spPr>
          <a:xfrm rot="5400000">
            <a:off x="7906624" y="4155700"/>
            <a:ext cx="1709481" cy="1466935"/>
          </a:xfrm>
          <a:prstGeom prst="curvedConnector3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C1A79C-1F19-CA43-86B7-A9867D5DA481}"/>
                  </a:ext>
                </a:extLst>
              </p:cNvPr>
              <p:cNvSpPr txBox="1"/>
              <p:nvPr/>
            </p:nvSpPr>
            <p:spPr>
              <a:xfrm>
                <a:off x="7687546" y="5011885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ac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C1A79C-1F19-CA43-86B7-A9867D5DA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546" y="5011885"/>
                <a:ext cx="442942" cy="461665"/>
              </a:xfrm>
              <a:prstGeom prst="rect">
                <a:avLst/>
              </a:prstGeom>
              <a:blipFill>
                <a:blip r:embed="rId8"/>
                <a:stretch>
                  <a:fillRect t="-3947" r="-2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05A05FE-5C29-6E48-BD84-1C010B870727}"/>
                  </a:ext>
                </a:extLst>
              </p:cNvPr>
              <p:cNvSpPr/>
              <p:nvPr/>
            </p:nvSpPr>
            <p:spPr>
              <a:xfrm>
                <a:off x="11120123" y="3801239"/>
                <a:ext cx="43678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05A05FE-5C29-6E48-BD84-1C010B870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0123" y="3801239"/>
                <a:ext cx="436786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D4290-88AC-415E-BBB5-D78D0DF82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26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4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77"/>
    </mc:Choice>
    <mc:Fallback xmlns="">
      <p:transition spd="slow" advTm="16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9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816B-9356-C241-A1F6-F943F6AC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A9E5F0-725B-CD4D-9376-54A51ADFCE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/>
                  <a:t>“Distribution Shift”</a:t>
                </a:r>
              </a:p>
              <a:p>
                <a:r>
                  <a:rPr lang="en-US" sz="2000"/>
                  <a:t>States we evaluate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  <m:r>
                      <a:rPr lang="en-US" sz="2000" i="1" dirty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000"/>
                  <a:t> states we fit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endParaRPr lang="en-US" sz="2000"/>
              </a:p>
              <a:p>
                <a:r>
                  <a:rPr lang="en-US" sz="2000"/>
                  <a:t>We require out-of-distribution generalization</a:t>
                </a:r>
              </a:p>
              <a:p>
                <a:endParaRPr lang="en-US" sz="2000"/>
              </a:p>
              <a:p>
                <a:pPr marL="0" indent="0">
                  <a:buNone/>
                </a:pPr>
                <a:r>
                  <a:rPr lang="en-US" sz="2000"/>
                  <a:t>Conceptual approaches to address this</a:t>
                </a:r>
              </a:p>
              <a:p>
                <a:r>
                  <a:rPr lang="en-US" sz="2000"/>
                  <a:t>Assume environment only has “a few” distributions</a:t>
                </a:r>
              </a:p>
              <a:p>
                <a:r>
                  <a:rPr lang="en-US" sz="2000"/>
                  <a:t>Assume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000"/>
                  <a:t> directly supports “extrapolation”</a:t>
                </a:r>
              </a:p>
              <a:p>
                <a:r>
                  <a:rPr lang="en-US" sz="2000"/>
                  <a:t>A combination of both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A9E5F0-725B-CD4D-9376-54A51ADFCE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14C9F3D-7F85-E24C-BE5E-72E67E5C7553}"/>
              </a:ext>
            </a:extLst>
          </p:cNvPr>
          <p:cNvGrpSpPr/>
          <p:nvPr/>
        </p:nvGrpSpPr>
        <p:grpSpPr>
          <a:xfrm>
            <a:off x="6886570" y="1876427"/>
            <a:ext cx="3995738" cy="2175669"/>
            <a:chOff x="7358062" y="4001294"/>
            <a:chExt cx="3995738" cy="217566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CBCE00F-A278-0348-BB84-DB47CBDD1495}"/>
                </a:ext>
              </a:extLst>
            </p:cNvPr>
            <p:cNvSpPr/>
            <p:nvPr/>
          </p:nvSpPr>
          <p:spPr>
            <a:xfrm>
              <a:off x="7358062" y="4001294"/>
              <a:ext cx="3995738" cy="2175669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6DF18FC2-8FDC-2445-A48F-225BEBE517C7}"/>
                    </a:ext>
                  </a:extLst>
                </p:cNvPr>
                <p:cNvSpPr/>
                <p:nvPr/>
              </p:nvSpPr>
              <p:spPr>
                <a:xfrm>
                  <a:off x="7964089" y="5038327"/>
                  <a:ext cx="2374107" cy="1062038"/>
                </a:xfrm>
                <a:prstGeom prst="ellipse">
                  <a:avLst/>
                </a:prstGeom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𝒟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6DF18FC2-8FDC-2445-A48F-225BEBE517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4089" y="5038327"/>
                  <a:ext cx="2374107" cy="1062038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64BE60-3813-D54D-B5DC-AAAD416AEBED}"/>
                </a:ext>
              </a:extLst>
            </p:cNvPr>
            <p:cNvSpPr txBox="1"/>
            <p:nvPr/>
          </p:nvSpPr>
          <p:spPr>
            <a:xfrm>
              <a:off x="8812000" y="4065825"/>
              <a:ext cx="1087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Unknown</a:t>
              </a:r>
            </a:p>
          </p:txBody>
        </p:sp>
        <p:cxnSp>
          <p:nvCxnSpPr>
            <p:cNvPr id="8" name="Curved Connector 7">
              <a:extLst>
                <a:ext uri="{FF2B5EF4-FFF2-40B4-BE49-F238E27FC236}">
                  <a16:creationId xmlns:a16="http://schemas.microsoft.com/office/drawing/2014/main" id="{1C7B1B82-CABF-5D47-9165-7581B4B4FA1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529663" y="4829275"/>
              <a:ext cx="943174" cy="914400"/>
            </a:xfrm>
            <a:prstGeom prst="curvedConnector3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8C599A4-6B9B-8A46-88C2-C0049516119E}"/>
                    </a:ext>
                  </a:extLst>
                </p:cNvPr>
                <p:cNvSpPr txBox="1"/>
                <p:nvPr/>
              </p:nvSpPr>
              <p:spPr>
                <a:xfrm>
                  <a:off x="10043989" y="4581065"/>
                  <a:ext cx="4429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8C599A4-6B9B-8A46-88C2-C00495161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3989" y="4581065"/>
                  <a:ext cx="442942" cy="461665"/>
                </a:xfrm>
                <a:prstGeom prst="rect">
                  <a:avLst/>
                </a:prstGeom>
                <a:blipFill>
                  <a:blip r:embed="rId8"/>
                  <a:stretch>
                    <a:fillRect t="-3947" r="-21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D7760A-DFED-42A2-87ED-E6678B67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27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33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11"/>
    </mc:Choice>
    <mc:Fallback xmlns="">
      <p:transition spd="slow" advTm="9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30AF9-3E55-D747-8F84-3AC270C3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Distribution shift #1: Contextual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5D97D1-E579-3843-87DB-3B9841136A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/>
                  <a:t>Assume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2000"/>
                  <a:t> finite, well-specified reward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]∈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endParaRPr lang="en-US" sz="2000"/>
              </a:p>
              <a:p>
                <a:pPr marL="0" indent="0">
                  <a:buNone/>
                </a:pPr>
                <a:endParaRPr lang="en-US" sz="2000"/>
              </a:p>
              <a:p>
                <a:pPr marL="0" indent="0">
                  <a:buNone/>
                </a:pPr>
                <a:endParaRPr lang="en-US" sz="2000"/>
              </a:p>
              <a:p>
                <a:pPr marL="0" indent="0">
                  <a:buNone/>
                </a:pPr>
                <a:endParaRPr lang="en-US" sz="2000"/>
              </a:p>
              <a:p>
                <a:pPr marL="0" indent="0">
                  <a:buNone/>
                </a:pPr>
                <a:endParaRPr lang="en-US" sz="2000"/>
              </a:p>
              <a:p>
                <a:pPr marL="0" indent="0">
                  <a:buNone/>
                </a:pPr>
                <a:r>
                  <a:rPr lang="en-US" sz="2000"/>
                  <a:t>Collect n samples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Unif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d>
                  </m:oMath>
                </a14:m>
                <a:endParaRPr lang="en-US" sz="2000"/>
              </a:p>
              <a:p>
                <a:pPr marL="0" indent="0">
                  <a:buNone/>
                </a:pPr>
                <a:r>
                  <a:rPr lang="en-US" sz="2000"/>
                  <a:t>Solve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∑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/>
                  <a:t>, define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/>
              </a:p>
              <a:p>
                <a:pPr marL="0" indent="0">
                  <a:buNone/>
                </a:pPr>
                <a:endParaRPr lang="en-US" sz="2000" b="1"/>
              </a:p>
              <a:p>
                <a:pPr marL="0" indent="0">
                  <a:buNone/>
                </a:pPr>
                <a:r>
                  <a:rPr lang="en-US" sz="2000" b="1"/>
                  <a:t>Proposition: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comp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</m:d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𝒜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rad>
                  </m:oMath>
                </a14:m>
                <a:endParaRPr lang="en-US" sz="2000"/>
              </a:p>
              <a:p>
                <a:pPr marL="0" indent="0">
                  <a:buNone/>
                </a:pPr>
                <a:r>
                  <a:rPr lang="en-US" sz="2000" b="1"/>
                  <a:t>Intuition</a:t>
                </a:r>
                <a:r>
                  <a:rPr lang="en-US" sz="2000"/>
                  <a:t>: All state-action distributions covered by just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d>
                  </m:oMath>
                </a14:m>
                <a:r>
                  <a:rPr lang="en-US" sz="2000" b="1"/>
                  <a:t> </a:t>
                </a:r>
                <a:r>
                  <a:rPr lang="en-US" sz="2000"/>
                  <a:t>of them</a:t>
                </a:r>
                <a:endParaRPr lang="en-US" sz="2000" b="1"/>
              </a:p>
              <a:p>
                <a:pPr marL="0" indent="0">
                  <a:buNone/>
                </a:pPr>
                <a:endParaRPr lang="en-US" sz="2000" b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5D97D1-E579-3843-87DB-3B9841136A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638" t="-1401" b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68F3C4EC-4FF9-5B46-8C18-1BFCD2DD79DE}"/>
              </a:ext>
            </a:extLst>
          </p:cNvPr>
          <p:cNvSpPr/>
          <p:nvPr/>
        </p:nvSpPr>
        <p:spPr>
          <a:xfrm>
            <a:off x="8726943" y="4223092"/>
            <a:ext cx="2747962" cy="700087"/>
          </a:xfrm>
          <a:prstGeom prst="wedgeRoundRectCallout">
            <a:avLst>
              <a:gd name="adj1" fmla="val -159554"/>
              <a:gd name="adj2" fmla="val 109439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Effective # of distributions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1DBE5E-4D1D-5548-9BC5-E1553AADEC61}"/>
              </a:ext>
            </a:extLst>
          </p:cNvPr>
          <p:cNvGrpSpPr/>
          <p:nvPr/>
        </p:nvGrpSpPr>
        <p:grpSpPr>
          <a:xfrm>
            <a:off x="4056288" y="2275110"/>
            <a:ext cx="2983764" cy="1421949"/>
            <a:chOff x="4056288" y="2275110"/>
            <a:chExt cx="2983764" cy="14219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E068171B-BF2A-8843-B75B-1CC1046CD1E9}"/>
                    </a:ext>
                  </a:extLst>
                </p:cNvPr>
                <p:cNvSpPr/>
                <p:nvPr/>
              </p:nvSpPr>
              <p:spPr>
                <a:xfrm>
                  <a:off x="4056288" y="2646582"/>
                  <a:ext cx="685800" cy="685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E068171B-BF2A-8843-B75B-1CC1046CD1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6288" y="2646582"/>
                  <a:ext cx="685800" cy="6858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Diamond 6">
                  <a:extLst>
                    <a:ext uri="{FF2B5EF4-FFF2-40B4-BE49-F238E27FC236}">
                      <a16:creationId xmlns:a16="http://schemas.microsoft.com/office/drawing/2014/main" id="{87A35BDB-79CC-F749-865A-3B0A8CA53E35}"/>
                    </a:ext>
                  </a:extLst>
                </p:cNvPr>
                <p:cNvSpPr/>
                <p:nvPr/>
              </p:nvSpPr>
              <p:spPr>
                <a:xfrm>
                  <a:off x="5416022" y="2275110"/>
                  <a:ext cx="685800" cy="685800"/>
                </a:xfrm>
                <a:prstGeom prst="diamond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Diamond 6">
                  <a:extLst>
                    <a:ext uri="{FF2B5EF4-FFF2-40B4-BE49-F238E27FC236}">
                      <a16:creationId xmlns:a16="http://schemas.microsoft.com/office/drawing/2014/main" id="{87A35BDB-79CC-F749-865A-3B0A8CA53E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022" y="2275110"/>
                  <a:ext cx="685800" cy="685800"/>
                </a:xfrm>
                <a:prstGeom prst="diamond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Diamond 8">
                  <a:extLst>
                    <a:ext uri="{FF2B5EF4-FFF2-40B4-BE49-F238E27FC236}">
                      <a16:creationId xmlns:a16="http://schemas.microsoft.com/office/drawing/2014/main" id="{5570F303-3606-A144-8354-17BE30F0D8C0}"/>
                    </a:ext>
                  </a:extLst>
                </p:cNvPr>
                <p:cNvSpPr/>
                <p:nvPr/>
              </p:nvSpPr>
              <p:spPr>
                <a:xfrm>
                  <a:off x="5416022" y="3011259"/>
                  <a:ext cx="685800" cy="685800"/>
                </a:xfrm>
                <a:prstGeom prst="diamond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" name="Diamond 8">
                  <a:extLst>
                    <a:ext uri="{FF2B5EF4-FFF2-40B4-BE49-F238E27FC236}">
                      <a16:creationId xmlns:a16="http://schemas.microsoft.com/office/drawing/2014/main" id="{5570F303-3606-A144-8354-17BE30F0D8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022" y="3011259"/>
                  <a:ext cx="685800" cy="685800"/>
                </a:xfrm>
                <a:prstGeom prst="diamond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11A58D4-E90A-F545-A9BD-2B2F1CBFF945}"/>
                </a:ext>
              </a:extLst>
            </p:cNvPr>
            <p:cNvCxnSpPr>
              <a:cxnSpLocks/>
              <a:stCxn id="4" idx="6"/>
              <a:endCxn id="7" idx="1"/>
            </p:cNvCxnSpPr>
            <p:nvPr/>
          </p:nvCxnSpPr>
          <p:spPr>
            <a:xfrm flipV="1">
              <a:off x="4742088" y="2618010"/>
              <a:ext cx="673934" cy="371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AF866E1-48D7-534B-A720-57D2A0A3556D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4742088" y="2982687"/>
              <a:ext cx="673934" cy="371472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96CEB7B-FE45-034F-8F25-27D044F49FFB}"/>
                </a:ext>
              </a:extLst>
            </p:cNvPr>
            <p:cNvCxnSpPr>
              <a:cxnSpLocks/>
            </p:cNvCxnSpPr>
            <p:nvPr/>
          </p:nvCxnSpPr>
          <p:spPr>
            <a:xfrm>
              <a:off x="6101822" y="2618010"/>
              <a:ext cx="513291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64F7AEC-CE03-6543-AAB9-15EB6A3D8C1D}"/>
                    </a:ext>
                  </a:extLst>
                </p:cNvPr>
                <p:cNvSpPr txBox="1"/>
                <p:nvPr/>
              </p:nvSpPr>
              <p:spPr>
                <a:xfrm>
                  <a:off x="6590313" y="2404768"/>
                  <a:ext cx="44973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64F7AEC-CE03-6543-AAB9-15EB6A3D8C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0313" y="2404768"/>
                  <a:ext cx="449739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8C774FC4-AE66-E842-A47E-34C758A7D8F2}"/>
                  </a:ext>
                </a:extLst>
              </p:cNvPr>
              <p:cNvSpPr/>
              <p:nvPr/>
            </p:nvSpPr>
            <p:spPr>
              <a:xfrm>
                <a:off x="8726943" y="5033509"/>
                <a:ext cx="2747962" cy="700087"/>
              </a:xfrm>
              <a:prstGeom prst="wedgeRoundRectCallout">
                <a:avLst>
                  <a:gd name="adj1" fmla="val -77405"/>
                  <a:gd name="adj2" fmla="val 68623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Obvious extension to multi-step pays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8C774FC4-AE66-E842-A47E-34C758A7D8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943" y="5033509"/>
                <a:ext cx="2747962" cy="700087"/>
              </a:xfrm>
              <a:prstGeom prst="wedgeRoundRectCallout">
                <a:avLst>
                  <a:gd name="adj1" fmla="val -77405"/>
                  <a:gd name="adj2" fmla="val 68623"/>
                  <a:gd name="adj3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52EEAF-3676-47AB-8E73-43D5A030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28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6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68"/>
    </mc:Choice>
    <mc:Fallback xmlns="">
      <p:transition spd="slow" advTm="121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7FE0-65EF-C849-B9EF-06151DE6F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Distribution shift #2: Linear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44EE4-22B2-4743-8574-5155D3A289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032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/>
                  <a:t>Assume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=1, </m:t>
                    </m:r>
                  </m:oMath>
                </a14:m>
                <a:r>
                  <a:rPr lang="en-US" sz="2000"/>
                  <a:t>fixed starting state, well-specified </a:t>
                </a:r>
                <a:r>
                  <a:rPr lang="en-US" sz="2000" i="1"/>
                  <a:t>linear </a:t>
                </a:r>
                <a:r>
                  <a:rPr lang="en-US" sz="2000"/>
                  <a:t>reward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000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44EE4-22B2-4743-8574-5155D3A289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03225"/>
              </a:xfrm>
              <a:blipFill>
                <a:blip r:embed="rId6"/>
                <a:stretch>
                  <a:fillRect l="-638" t="-14925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69BFDD50-44FB-5843-AF6A-AEC8B80F840D}"/>
              </a:ext>
            </a:extLst>
          </p:cNvPr>
          <p:cNvGrpSpPr/>
          <p:nvPr/>
        </p:nvGrpSpPr>
        <p:grpSpPr>
          <a:xfrm>
            <a:off x="5186362" y="2220907"/>
            <a:ext cx="1819276" cy="1668781"/>
            <a:chOff x="5357808" y="2417440"/>
            <a:chExt cx="1819276" cy="166878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C927B0-69B7-D349-995B-D1283CC163AF}"/>
                </a:ext>
              </a:extLst>
            </p:cNvPr>
            <p:cNvCxnSpPr>
              <a:cxnSpLocks/>
            </p:cNvCxnSpPr>
            <p:nvPr/>
          </p:nvCxnSpPr>
          <p:spPr>
            <a:xfrm>
              <a:off x="5357809" y="2500308"/>
              <a:ext cx="0" cy="158591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F01B328-6E6A-144F-BA58-E680E769A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7809" y="4086220"/>
              <a:ext cx="1819275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CDF4A10-9120-204A-A986-626DA665F6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7809" y="3900483"/>
              <a:ext cx="1543050" cy="1857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DEE6D8E-6587-374E-BC77-90FBEB0718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7809" y="2600320"/>
              <a:ext cx="171450" cy="14859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7AFCB3F-7A3D-8F47-A0AF-1DD6FB87E6AF}"/>
                </a:ext>
              </a:extLst>
            </p:cNvPr>
            <p:cNvSpPr/>
            <p:nvPr/>
          </p:nvSpPr>
          <p:spPr>
            <a:xfrm>
              <a:off x="6900859" y="380904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8091778-E47E-0A45-80D8-F9324398003B}"/>
                </a:ext>
              </a:extLst>
            </p:cNvPr>
            <p:cNvSpPr/>
            <p:nvPr/>
          </p:nvSpPr>
          <p:spPr>
            <a:xfrm>
              <a:off x="5437820" y="241744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89B35F7-822F-8E41-9650-0A9EE1A1F0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7808" y="2986083"/>
              <a:ext cx="1128714" cy="109728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0826A6E-4F7E-0849-A916-3C3DDCE03037}"/>
                </a:ext>
              </a:extLst>
            </p:cNvPr>
            <p:cNvSpPr/>
            <p:nvPr/>
          </p:nvSpPr>
          <p:spPr>
            <a:xfrm>
              <a:off x="6480807" y="2847495"/>
              <a:ext cx="182880" cy="18288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558DEDA7-D695-784A-93BA-0D644A04CD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0088" y="4427539"/>
                <a:ext cx="10515600" cy="18795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000"/>
                  <a:t>Collect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/>
                  <a:t> samples on an approximate basis</a:t>
                </a:r>
              </a:p>
              <a:p>
                <a:pPr marL="0" indent="0">
                  <a:buNone/>
                </a:pPr>
                <a:r>
                  <a:rPr lang="en-US" sz="2000" b="1"/>
                  <a:t>Proposition: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poly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rad>
                  </m:oMath>
                </a14:m>
                <a:endParaRPr lang="en-US" sz="2000" b="1"/>
              </a:p>
              <a:p>
                <a:pPr marL="0" indent="0">
                  <a:buNone/>
                </a:pPr>
                <a:r>
                  <a:rPr lang="en-US" sz="2000" b="1"/>
                  <a:t>Intuition</a:t>
                </a:r>
                <a:r>
                  <a:rPr lang="en-US" sz="2000"/>
                  <a:t>: Extrapolate predictions from basis to entire space</a:t>
                </a:r>
              </a:p>
              <a:p>
                <a:pPr marL="0" indent="0">
                  <a:buNone/>
                </a:pPr>
                <a:r>
                  <a:rPr lang="en-US" sz="2000"/>
                  <a:t>Approximate bases: Barycentric spanner [AK06], Volumetric spanner [HKM14]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558DEDA7-D695-784A-93BA-0D644A04C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8" y="4427539"/>
                <a:ext cx="10515600" cy="1879596"/>
              </a:xfrm>
              <a:prstGeom prst="rect">
                <a:avLst/>
              </a:prstGeom>
              <a:blipFill>
                <a:blip r:embed="rId7"/>
                <a:stretch>
                  <a:fillRect l="-638" t="-3236" b="-4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ular Callout 28">
                <a:extLst>
                  <a:ext uri="{FF2B5EF4-FFF2-40B4-BE49-F238E27FC236}">
                    <a16:creationId xmlns:a16="http://schemas.microsoft.com/office/drawing/2014/main" id="{F951BD19-FA80-3847-82F4-29BE3FE8B869}"/>
                  </a:ext>
                </a:extLst>
              </p:cNvPr>
              <p:cNvSpPr/>
              <p:nvPr/>
            </p:nvSpPr>
            <p:spPr>
              <a:xfrm>
                <a:off x="6492241" y="4188295"/>
                <a:ext cx="1877377" cy="557212"/>
              </a:xfrm>
              <a:prstGeom prst="wedgeRoundRectCallout">
                <a:avLst>
                  <a:gd name="adj1" fmla="val -135721"/>
                  <a:gd name="adj2" fmla="val 93270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comp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Rounded Rectangular Callout 28">
                <a:extLst>
                  <a:ext uri="{FF2B5EF4-FFF2-40B4-BE49-F238E27FC236}">
                    <a16:creationId xmlns:a16="http://schemas.microsoft.com/office/drawing/2014/main" id="{F951BD19-FA80-3847-82F4-29BE3FE8B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1" y="4188295"/>
                <a:ext cx="1877377" cy="557212"/>
              </a:xfrm>
              <a:prstGeom prst="wedgeRoundRectCallout">
                <a:avLst>
                  <a:gd name="adj1" fmla="val -135721"/>
                  <a:gd name="adj2" fmla="val 93270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ular Callout 30">
                <a:extLst>
                  <a:ext uri="{FF2B5EF4-FFF2-40B4-BE49-F238E27FC236}">
                    <a16:creationId xmlns:a16="http://schemas.microsoft.com/office/drawing/2014/main" id="{47923D02-D397-0F48-85CE-7A6B0A1AE55E}"/>
                  </a:ext>
                </a:extLst>
              </p:cNvPr>
              <p:cNvSpPr/>
              <p:nvPr/>
            </p:nvSpPr>
            <p:spPr>
              <a:xfrm>
                <a:off x="6600825" y="4841304"/>
                <a:ext cx="2537459" cy="557212"/>
              </a:xfrm>
              <a:prstGeom prst="wedgeRoundRectCallout">
                <a:avLst>
                  <a:gd name="adj1" fmla="val -117839"/>
                  <a:gd name="adj2" fmla="val -6730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0"/>
                  <a:t>No dependence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1" name="Rounded Rectangular Callout 30">
                <a:extLst>
                  <a:ext uri="{FF2B5EF4-FFF2-40B4-BE49-F238E27FC236}">
                    <a16:creationId xmlns:a16="http://schemas.microsoft.com/office/drawing/2014/main" id="{47923D02-D397-0F48-85CE-7A6B0A1AE5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825" y="4841304"/>
                <a:ext cx="2537459" cy="557212"/>
              </a:xfrm>
              <a:prstGeom prst="wedgeRoundRectCallout">
                <a:avLst>
                  <a:gd name="adj1" fmla="val -117839"/>
                  <a:gd name="adj2" fmla="val -6730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64DC44-6ABD-BB4A-96A7-A7D277728983}"/>
                  </a:ext>
                </a:extLst>
              </p:cNvPr>
              <p:cNvSpPr txBox="1"/>
              <p:nvPr/>
            </p:nvSpPr>
            <p:spPr>
              <a:xfrm>
                <a:off x="5406349" y="2166258"/>
                <a:ext cx="842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64DC44-6ABD-BB4A-96A7-A7D277728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349" y="2166258"/>
                <a:ext cx="842859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BDD1B5-10BD-234E-9156-4D02B88B7403}"/>
                  </a:ext>
                </a:extLst>
              </p:cNvPr>
              <p:cNvSpPr txBox="1"/>
              <p:nvPr/>
            </p:nvSpPr>
            <p:spPr>
              <a:xfrm>
                <a:off x="6820853" y="3286248"/>
                <a:ext cx="8275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BDD1B5-10BD-234E-9156-4D02B88B7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853" y="3286248"/>
                <a:ext cx="827534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95CB79-EBAC-8D45-AA51-2FB0105C5281}"/>
                  </a:ext>
                </a:extLst>
              </p:cNvPr>
              <p:cNvSpPr txBox="1"/>
              <p:nvPr/>
            </p:nvSpPr>
            <p:spPr>
              <a:xfrm>
                <a:off x="6490863" y="2466296"/>
                <a:ext cx="8275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95CB79-EBAC-8D45-AA51-2FB0105C5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863" y="2466296"/>
                <a:ext cx="827534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6F58E8-8D1D-4155-825C-3B52F99A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29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1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87"/>
    </mc:Choice>
    <mc:Fallback xmlns="">
      <p:transition spd="slow" advTm="112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8" grpId="0" uiExpand="1" build="p"/>
      <p:bldP spid="29" grpId="0" animBg="1"/>
      <p:bldP spid="31" grpId="0" animBg="1"/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E9B0-CA8C-4D7F-A811-422B5859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641" y="0"/>
            <a:ext cx="2062717" cy="793824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61BC-464C-4BCE-995F-7AAB48F9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sz="4400" dirty="0">
                <a:solidFill>
                  <a:srgbClr val="FF0000"/>
                </a:solidFill>
              </a:rPr>
              <a:t>Basics</a:t>
            </a:r>
          </a:p>
          <a:p>
            <a:pPr marL="514350" indent="-514350">
              <a:buAutoNum type="arabicParenR"/>
            </a:pPr>
            <a:r>
              <a:rPr lang="en-US" sz="4400" dirty="0"/>
              <a:t>Information Theory</a:t>
            </a:r>
          </a:p>
          <a:p>
            <a:pPr marL="514350" indent="-514350">
              <a:buAutoNum type="arabicParenR"/>
            </a:pPr>
            <a:r>
              <a:rPr lang="en-US" sz="4400" dirty="0"/>
              <a:t>The Optimization Approach</a:t>
            </a:r>
          </a:p>
          <a:p>
            <a:pPr marL="514350" indent="-514350">
              <a:buAutoNum type="arabicParenR"/>
            </a:pPr>
            <a:r>
              <a:rPr lang="en-US" sz="4400" dirty="0"/>
              <a:t>Latent State Discovery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D2128-716F-481D-92B3-4CA4E67B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70"/>
    </mc:Choice>
    <mc:Fallback xmlns="">
      <p:transition spd="slow" advTm="4257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F30E-CED4-344E-8413-0B638E12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Landscape of tractability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B43220-8373-FC4A-8784-C424B327FC88}"/>
              </a:ext>
            </a:extLst>
          </p:cNvPr>
          <p:cNvSpPr/>
          <p:nvPr/>
        </p:nvSpPr>
        <p:spPr>
          <a:xfrm>
            <a:off x="1019908" y="1690688"/>
            <a:ext cx="10333892" cy="4815620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B94D46-C606-5546-AA47-8E2F25365377}"/>
              </a:ext>
            </a:extLst>
          </p:cNvPr>
          <p:cNvSpPr/>
          <p:nvPr/>
        </p:nvSpPr>
        <p:spPr>
          <a:xfrm>
            <a:off x="2807692" y="2549769"/>
            <a:ext cx="8182708" cy="3717498"/>
          </a:xfrm>
          <a:prstGeom prst="roundRect">
            <a:avLst>
              <a:gd name="adj" fmla="val 293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882A33-E788-8D41-AF0C-703D0BB7A6DC}"/>
              </a:ext>
            </a:extLst>
          </p:cNvPr>
          <p:cNvSpPr/>
          <p:nvPr/>
        </p:nvSpPr>
        <p:spPr>
          <a:xfrm>
            <a:off x="2801827" y="3288323"/>
            <a:ext cx="7326924" cy="2990669"/>
          </a:xfrm>
          <a:prstGeom prst="roundRect">
            <a:avLst>
              <a:gd name="adj" fmla="val 496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FE7013-E81A-1541-BEE8-2A84F9BD15D4}"/>
              </a:ext>
            </a:extLst>
          </p:cNvPr>
          <p:cNvSpPr/>
          <p:nvPr/>
        </p:nvSpPr>
        <p:spPr>
          <a:xfrm>
            <a:off x="2801827" y="3823849"/>
            <a:ext cx="5715000" cy="2455143"/>
          </a:xfrm>
          <a:prstGeom prst="roundRect">
            <a:avLst>
              <a:gd name="adj" fmla="val 7434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B8860D1-F8B8-4140-91E1-B82B1B591C91}"/>
              </a:ext>
            </a:extLst>
          </p:cNvPr>
          <p:cNvSpPr/>
          <p:nvPr/>
        </p:nvSpPr>
        <p:spPr>
          <a:xfrm>
            <a:off x="1393583" y="4543353"/>
            <a:ext cx="4979384" cy="1735639"/>
          </a:xfrm>
          <a:prstGeom prst="roundRect">
            <a:avLst>
              <a:gd name="adj" fmla="val 7785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2F927A1-CCB9-7F4A-B6F9-3F12327242F2}"/>
              </a:ext>
            </a:extLst>
          </p:cNvPr>
          <p:cNvSpPr/>
          <p:nvPr/>
        </p:nvSpPr>
        <p:spPr>
          <a:xfrm>
            <a:off x="2817943" y="4695092"/>
            <a:ext cx="3555023" cy="1583899"/>
          </a:xfrm>
          <a:prstGeom prst="roundRect">
            <a:avLst>
              <a:gd name="adj" fmla="val 7785"/>
            </a:avLst>
          </a:prstGeom>
          <a:solidFill>
            <a:schemeClr val="bg1">
              <a:alpha val="6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9F2F018-60D1-F74E-B04E-14DF791F4BA5}"/>
              </a:ext>
            </a:extLst>
          </p:cNvPr>
          <p:cNvSpPr/>
          <p:nvPr/>
        </p:nvSpPr>
        <p:spPr>
          <a:xfrm>
            <a:off x="4573473" y="5638798"/>
            <a:ext cx="1799493" cy="628469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/>
              <p:nvPr/>
            </p:nvSpPr>
            <p:spPr>
              <a:xfrm>
                <a:off x="2863645" y="4823237"/>
                <a:ext cx="28486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/>
                  <a:t>Low rank MDP (known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)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645" y="4823237"/>
                <a:ext cx="2848665" cy="400110"/>
              </a:xfrm>
              <a:prstGeom prst="rect">
                <a:avLst/>
              </a:prstGeom>
              <a:blipFill>
                <a:blip r:embed="rId5"/>
                <a:stretch>
                  <a:fillRect l="-1927" t="-7576" r="-1713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A77197EA-DC22-304C-9FB9-BF371C0C5542}"/>
              </a:ext>
            </a:extLst>
          </p:cNvPr>
          <p:cNvSpPr/>
          <p:nvPr/>
        </p:nvSpPr>
        <p:spPr>
          <a:xfrm>
            <a:off x="4573472" y="5691506"/>
            <a:ext cx="954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Tabular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46F029-3B97-FE41-AFE3-DE4AC9881A99}"/>
              </a:ext>
            </a:extLst>
          </p:cNvPr>
          <p:cNvSpPr/>
          <p:nvPr/>
        </p:nvSpPr>
        <p:spPr>
          <a:xfrm>
            <a:off x="1459550" y="4842586"/>
            <a:ext cx="12763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</a:t>
            </a:r>
          </a:p>
          <a:p>
            <a:r>
              <a:rPr lang="en-US" sz="2000"/>
              <a:t>Eluder</a:t>
            </a:r>
          </a:p>
          <a:p>
            <a:r>
              <a:rPr lang="en-US" sz="2000"/>
              <a:t>dimension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/>
              <p:nvPr/>
            </p:nvSpPr>
            <p:spPr>
              <a:xfrm>
                <a:off x="2902919" y="3889429"/>
                <a:ext cx="31179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Low rank MDP (unknown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)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919" y="3889429"/>
                <a:ext cx="3117969" cy="400110"/>
              </a:xfrm>
              <a:prstGeom prst="rect">
                <a:avLst/>
              </a:prstGeom>
              <a:blipFill>
                <a:blip r:embed="rId6"/>
                <a:stretch>
                  <a:fillRect l="-1953" t="-7576" r="-977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22B9AF3-74D7-AE4E-A379-8CA9F223099E}"/>
              </a:ext>
            </a:extLst>
          </p:cNvPr>
          <p:cNvSpPr/>
          <p:nvPr/>
        </p:nvSpPr>
        <p:spPr>
          <a:xfrm>
            <a:off x="2914642" y="3356031"/>
            <a:ext cx="2033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 Bellman rank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CEECB7-2332-B144-B316-0505A6B7CFA5}"/>
              </a:ext>
            </a:extLst>
          </p:cNvPr>
          <p:cNvSpPr/>
          <p:nvPr/>
        </p:nvSpPr>
        <p:spPr>
          <a:xfrm>
            <a:off x="2891196" y="2611612"/>
            <a:ext cx="2021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 Witness rank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9F4355-8DE9-214E-87EB-3B182CBD84FC}"/>
              </a:ext>
            </a:extLst>
          </p:cNvPr>
          <p:cNvSpPr/>
          <p:nvPr/>
        </p:nvSpPr>
        <p:spPr>
          <a:xfrm>
            <a:off x="1636826" y="1793577"/>
            <a:ext cx="1027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All of RL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C19B05D-E2E5-3C4D-87CD-85197D20296F}"/>
              </a:ext>
            </a:extLst>
          </p:cNvPr>
          <p:cNvSpPr/>
          <p:nvPr/>
        </p:nvSpPr>
        <p:spPr>
          <a:xfrm>
            <a:off x="4573472" y="5513127"/>
            <a:ext cx="3943355" cy="746562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CA085F-7371-C14D-8D7A-550FEBF671CC}"/>
              </a:ext>
            </a:extLst>
          </p:cNvPr>
          <p:cNvSpPr/>
          <p:nvPr/>
        </p:nvSpPr>
        <p:spPr>
          <a:xfrm>
            <a:off x="6383217" y="5559783"/>
            <a:ext cx="1311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Block MDP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F18CDD-AF39-2B49-B970-67DC087F97AE}"/>
              </a:ext>
            </a:extLst>
          </p:cNvPr>
          <p:cNvSpPr/>
          <p:nvPr/>
        </p:nvSpPr>
        <p:spPr>
          <a:xfrm>
            <a:off x="7160617" y="2686148"/>
            <a:ext cx="3412874" cy="485789"/>
          </a:xfrm>
          <a:prstGeom prst="roundRect">
            <a:avLst>
              <a:gd name="adj" fmla="val 293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21A56-2818-3446-A772-C3DE1D497447}"/>
              </a:ext>
            </a:extLst>
          </p:cNvPr>
          <p:cNvSpPr/>
          <p:nvPr/>
        </p:nvSpPr>
        <p:spPr>
          <a:xfrm>
            <a:off x="7202752" y="2716910"/>
            <a:ext cx="166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Factored MDP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B594A-F494-4866-BE75-644E6840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30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7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1"/>
    </mc:Choice>
    <mc:Fallback xmlns="">
      <p:transition spd="slow" advTm="4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9E8C0-29F3-7044-AD80-43A5A6C15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RL with linear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F4AA53-9069-9C42-931B-53EF40EA4B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000" b="0"/>
                  <a:t>Value based RL 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000"/>
                  <a:t> is linear functions of known feature map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2000"/>
              </a:p>
              <a:p>
                <a:pPr marL="0" indent="0">
                  <a:buNone/>
                </a:pPr>
                <a:r>
                  <a:rPr lang="en-US" sz="2000" b="1"/>
                  <a:t>Most basic question:</a:t>
                </a:r>
                <a:r>
                  <a:rPr lang="en-US" sz="2000"/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000" b="1"/>
                  <a:t> </a:t>
                </a:r>
                <a:r>
                  <a:rPr lang="en-US" sz="2000"/>
                  <a:t>sufficient? </a:t>
                </a:r>
                <a:endParaRPr lang="en-US" sz="2000" b="1"/>
              </a:p>
              <a:p>
                <a:r>
                  <a:rPr lang="en-US" sz="2000"/>
                  <a:t>Evidence leans no: insufficient in batch setting [WFK20], insufficient with many actions [WAS20]</a:t>
                </a:r>
              </a:p>
              <a:p>
                <a:r>
                  <a:rPr lang="en-US" sz="2000"/>
                  <a:t>Lesson: extrapolation not the only issue</a:t>
                </a:r>
              </a:p>
              <a:p>
                <a:pPr marL="0" indent="0">
                  <a:buNone/>
                </a:pPr>
                <a:r>
                  <a:rPr lang="en-US" sz="2000" b="1"/>
                  <a:t>Low rank MDP (or linear MDP)</a:t>
                </a:r>
                <a:r>
                  <a:rPr lang="en-US" sz="2000"/>
                  <a:t>: Rewards and transitions are linear in features</a:t>
                </a:r>
                <a:endParaRPr lang="en-US" sz="2000" b="1"/>
              </a:p>
              <a:p>
                <a:pPr marL="0" indent="0">
                  <a:buNone/>
                </a:pPr>
                <a:endParaRPr lang="en-US" sz="2000"/>
              </a:p>
              <a:p>
                <a:endParaRPr lang="en-US" sz="2000" b="1"/>
              </a:p>
              <a:p>
                <a:pPr marL="0" indent="0">
                  <a:buNone/>
                </a:pPr>
                <a:endParaRPr lang="en-US" sz="2000" b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F4AA53-9069-9C42-931B-53EF40EA4B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A9933CB9-E276-BE47-B990-866E843118FD}"/>
              </a:ext>
            </a:extLst>
          </p:cNvPr>
          <p:cNvGrpSpPr/>
          <p:nvPr/>
        </p:nvGrpSpPr>
        <p:grpSpPr>
          <a:xfrm>
            <a:off x="3065737" y="4244979"/>
            <a:ext cx="5375138" cy="1673563"/>
            <a:chOff x="3065737" y="4244979"/>
            <a:chExt cx="5375138" cy="16735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7BC81E4-81F5-5348-AFE4-3E722AFF0869}"/>
                    </a:ext>
                  </a:extLst>
                </p:cNvPr>
                <p:cNvSpPr/>
                <p:nvPr/>
              </p:nvSpPr>
              <p:spPr>
                <a:xfrm>
                  <a:off x="3065737" y="4254178"/>
                  <a:ext cx="1733713" cy="16643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7BC81E4-81F5-5348-AFE4-3E722AFF08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5737" y="4254178"/>
                  <a:ext cx="1733713" cy="16643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7CEFB1-55D1-6E41-9A7B-06912CE6E8A1}"/>
                </a:ext>
              </a:extLst>
            </p:cNvPr>
            <p:cNvSpPr txBox="1"/>
            <p:nvPr/>
          </p:nvSpPr>
          <p:spPr>
            <a:xfrm>
              <a:off x="4906846" y="488442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67076A42-6A82-2F4D-A394-B62A46828BAE}"/>
                    </a:ext>
                  </a:extLst>
                </p:cNvPr>
                <p:cNvSpPr/>
                <p:nvPr/>
              </p:nvSpPr>
              <p:spPr>
                <a:xfrm>
                  <a:off x="5397145" y="4244979"/>
                  <a:ext cx="1036043" cy="16643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67076A42-6A82-2F4D-A394-B62A46828B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7145" y="4244979"/>
                  <a:ext cx="1036043" cy="1664364"/>
                </a:xfrm>
                <a:prstGeom prst="rect">
                  <a:avLst/>
                </a:prstGeom>
                <a:blipFill>
                  <a:blip r:embed="rId7"/>
                  <a:stretch>
                    <a:fillRect l="-11047" r="-52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61B88E39-6DAD-D44A-9A9B-DDFA2E13AACE}"/>
                    </a:ext>
                  </a:extLst>
                </p:cNvPr>
                <p:cNvSpPr/>
                <p:nvPr/>
              </p:nvSpPr>
              <p:spPr>
                <a:xfrm>
                  <a:off x="6584933" y="4244979"/>
                  <a:ext cx="1855942" cy="8413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61B88E39-6DAD-D44A-9A9B-DDFA2E13AA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933" y="4244979"/>
                  <a:ext cx="1855942" cy="8413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797D9B16-54E0-274C-8F7D-B951B519A62F}"/>
                  </a:ext>
                </a:extLst>
              </p:cNvPr>
              <p:cNvSpPr/>
              <p:nvPr/>
            </p:nvSpPr>
            <p:spPr>
              <a:xfrm>
                <a:off x="9125812" y="4072844"/>
                <a:ext cx="2703375" cy="963492"/>
              </a:xfrm>
              <a:prstGeom prst="wedgeRoundRectCallout">
                <a:avLst>
                  <a:gd name="adj1" fmla="val -54713"/>
                  <a:gd name="adj2" fmla="val -91905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/>
                  <a:t> and enables credit assignment</a:t>
                </a: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797D9B16-54E0-274C-8F7D-B951B519A6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812" y="4072844"/>
                <a:ext cx="2703375" cy="963492"/>
              </a:xfrm>
              <a:prstGeom prst="wedgeRoundRectCallout">
                <a:avLst>
                  <a:gd name="adj1" fmla="val -54713"/>
                  <a:gd name="adj2" fmla="val -91905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BAD1FEC0-4CC3-514A-A833-DE1ED20A46AF}"/>
              </a:ext>
            </a:extLst>
          </p:cNvPr>
          <p:cNvSpPr/>
          <p:nvPr/>
        </p:nvSpPr>
        <p:spPr>
          <a:xfrm>
            <a:off x="6724856" y="365020"/>
            <a:ext cx="3432038" cy="961783"/>
          </a:xfrm>
          <a:prstGeom prst="wedgeRoundRectCallout">
            <a:avLst>
              <a:gd name="adj1" fmla="val -81335"/>
              <a:gd name="adj2" fmla="val 105170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Recall: well-specified linear functions directly support extrapolation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57C34-830A-493C-AE3C-1144F098B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31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0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17"/>
    </mc:Choice>
    <mc:Fallback xmlns="">
      <p:transition spd="slow" advTm="11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917E-5599-9A48-8BE5-02F870B69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LSVI-UCB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863F11-F973-1441-9EC2-53D60C0904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b="1"/>
                  <a:t>Algorithm:</a:t>
                </a:r>
              </a:p>
              <a:p>
                <a:pPr lvl="1"/>
                <a:r>
                  <a:rPr lang="en-US" sz="2000"/>
                  <a:t>Optimistic dynamic programming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≔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 ∑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limLow>
                                <m:limLow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/>
              </a:p>
              <a:p>
                <a:pPr lvl="1"/>
                <a:r>
                  <a:rPr lang="en-US" sz="2000"/>
                  <a:t>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bonus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/>
              </a:p>
              <a:p>
                <a:pPr lvl="1"/>
                <a:r>
                  <a:rPr lang="en-US" sz="2000"/>
                  <a:t>Collect data with greedy policy</a:t>
                </a:r>
              </a:p>
              <a:p>
                <a:pPr marL="0" indent="0">
                  <a:buNone/>
                </a:pPr>
                <a:endParaRPr lang="en-US" sz="2000" b="1"/>
              </a:p>
              <a:p>
                <a:pPr marL="0" indent="0">
                  <a:buNone/>
                </a:pPr>
                <a:r>
                  <a:rPr lang="en-US" sz="2000" b="1"/>
                  <a:t>Theorem: </a:t>
                </a:r>
                <a:r>
                  <a:rPr lang="en-US" sz="2000"/>
                  <a:t>[JYWJ20]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ra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000"/>
                  <a:t> regret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/>
                  <a:t> rounds</a:t>
                </a:r>
                <a:endParaRPr lang="en-US" sz="2000" b="1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863F11-F973-1441-9EC2-53D60C0904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3894E68E-57BC-9343-A0AE-E454EE835DC2}"/>
                  </a:ext>
                </a:extLst>
              </p:cNvPr>
              <p:cNvSpPr/>
              <p:nvPr/>
            </p:nvSpPr>
            <p:spPr>
              <a:xfrm>
                <a:off x="4169584" y="1034257"/>
                <a:ext cx="6253162" cy="723900"/>
              </a:xfrm>
              <a:prstGeom prst="wedgeRoundRectCallout">
                <a:avLst>
                  <a:gd name="adj1" fmla="val -452"/>
                  <a:gd name="adj2" fmla="val 177613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Recall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lim>
                        </m:limLow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b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3894E68E-57BC-9343-A0AE-E454EE835D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584" y="1034257"/>
                <a:ext cx="6253162" cy="723900"/>
              </a:xfrm>
              <a:prstGeom prst="wedgeRoundRectCallout">
                <a:avLst>
                  <a:gd name="adj1" fmla="val -452"/>
                  <a:gd name="adj2" fmla="val 177613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2789-A02A-4858-989B-96633B39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32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8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18"/>
    </mc:Choice>
    <mc:Fallback xmlns="">
      <p:transition spd="slow" advTm="138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9E8C0-29F3-7044-AD80-43A5A6C15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LSVI-UCB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F4AA53-9069-9C42-931B-53EF40EA4B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spcBef>
                    <a:spcPts val="800"/>
                  </a:spcBef>
                  <a:spcAft>
                    <a:spcPts val="800"/>
                  </a:spcAft>
                  <a:buNone/>
                </a:pPr>
                <a:r>
                  <a:rPr lang="en-US" sz="2000"/>
                  <a:t>Optimistic regret decomposition: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2000"/>
                  <a:t> pointwise then</a:t>
                </a:r>
              </a:p>
              <a:p>
                <a:pPr marL="0" indent="0">
                  <a:spcBef>
                    <a:spcPts val="80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bSup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/>
              </a:p>
              <a:p>
                <a:pPr marL="0" indent="0">
                  <a:spcBef>
                    <a:spcPts val="80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bonus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error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000"/>
              </a:p>
              <a:p>
                <a:pPr marL="0" indent="0">
                  <a:spcBef>
                    <a:spcPts val="800"/>
                  </a:spcBef>
                  <a:spcAft>
                    <a:spcPts val="800"/>
                  </a:spcAft>
                  <a:buNone/>
                </a:pPr>
                <a:r>
                  <a:rPr lang="en-US" sz="200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error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bonus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2000"/>
                  <a:t> pointwise then</a:t>
                </a:r>
              </a:p>
              <a:p>
                <a:pPr marL="0" indent="0">
                  <a:spcBef>
                    <a:spcPts val="80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Regret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≤2⋅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bonus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/>
              </a:p>
              <a:p>
                <a:pPr marL="0" indent="0">
                  <a:spcBef>
                    <a:spcPts val="800"/>
                  </a:spcBef>
                  <a:spcAft>
                    <a:spcPts val="800"/>
                  </a:spcAft>
                  <a:buNone/>
                </a:pPr>
                <a:r>
                  <a:rPr lang="en-US" sz="2000"/>
                  <a:t>Ensuring optimism: standard </a:t>
                </a:r>
                <a:r>
                  <a:rPr lang="en-US" sz="2000" i="1"/>
                  <a:t>well-specified</a:t>
                </a:r>
                <a:r>
                  <a:rPr lang="en-US" sz="2000"/>
                  <a:t> linear least squares analysis (almost).</a:t>
                </a:r>
              </a:p>
              <a:p>
                <a:pPr marL="0" indent="0">
                  <a:spcBef>
                    <a:spcPts val="800"/>
                  </a:spcBef>
                  <a:spcAft>
                    <a:spcPts val="800"/>
                  </a:spcAft>
                  <a:buNone/>
                </a:pPr>
                <a:r>
                  <a:rPr lang="en-US" sz="2000"/>
                  <a:t>Potential function: bonuses cannot be large forever</a:t>
                </a:r>
              </a:p>
              <a:p>
                <a:pPr marL="0" indent="0">
                  <a:spcBef>
                    <a:spcPts val="80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bonus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000"/>
              </a:p>
              <a:p>
                <a:pPr marL="0" indent="0">
                  <a:spcBef>
                    <a:spcPts val="800"/>
                  </a:spcBef>
                  <a:spcAft>
                    <a:spcPts val="800"/>
                  </a:spcAft>
                  <a:buNone/>
                </a:pPr>
                <a:r>
                  <a:rPr lang="en-US" sz="2000" b="1"/>
                  <a:t>Open problem</a:t>
                </a:r>
                <a:r>
                  <a:rPr lang="en-US" sz="2000"/>
                  <a:t>: Optimal rate in this setting? Computationally efficient approach? </a:t>
                </a:r>
                <a:endParaRPr lang="en-US" sz="2000" b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F4AA53-9069-9C42-931B-53EF40EA4B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638" t="-1541" b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ular Callout 3">
                <a:extLst>
                  <a:ext uri="{FF2B5EF4-FFF2-40B4-BE49-F238E27FC236}">
                    <a16:creationId xmlns:a16="http://schemas.microsoft.com/office/drawing/2014/main" id="{86090023-D165-E24C-9FF4-35DF16F091D4}"/>
                  </a:ext>
                </a:extLst>
              </p:cNvPr>
              <p:cNvSpPr/>
              <p:nvPr/>
            </p:nvSpPr>
            <p:spPr>
              <a:xfrm>
                <a:off x="4938707" y="654056"/>
                <a:ext cx="5257800" cy="742950"/>
              </a:xfrm>
              <a:prstGeom prst="wedgeRoundRectCallout">
                <a:avLst>
                  <a:gd name="adj1" fmla="val 671"/>
                  <a:gd name="adj2" fmla="val 160578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bonus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error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ounded Rectangular Callout 3">
                <a:extLst>
                  <a:ext uri="{FF2B5EF4-FFF2-40B4-BE49-F238E27FC236}">
                    <a16:creationId xmlns:a16="http://schemas.microsoft.com/office/drawing/2014/main" id="{86090023-D165-E24C-9FF4-35DF16F09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707" y="654056"/>
                <a:ext cx="5257800" cy="742950"/>
              </a:xfrm>
              <a:prstGeom prst="wedgeRoundRectCallout">
                <a:avLst>
                  <a:gd name="adj1" fmla="val 671"/>
                  <a:gd name="adj2" fmla="val 160578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3D499A0-68E3-8645-9B13-1FF3343CDF9E}"/>
              </a:ext>
            </a:extLst>
          </p:cNvPr>
          <p:cNvSpPr/>
          <p:nvPr/>
        </p:nvSpPr>
        <p:spPr>
          <a:xfrm>
            <a:off x="8743944" y="3258344"/>
            <a:ext cx="3262312" cy="742950"/>
          </a:xfrm>
          <a:prstGeom prst="wedgeRoundRectCallout">
            <a:avLst>
              <a:gd name="adj1" fmla="val -53363"/>
              <a:gd name="adj2" fmla="val 114423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Well-specified property ensured by low rank assumption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AF3EB-B2A1-47E8-8C73-4B3D39C5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3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987"/>
    </mc:Choice>
    <mc:Fallback xmlns="">
      <p:transition spd="slow" advTm="21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F30E-CED4-344E-8413-0B638E12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Landscape of tractability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B43220-8373-FC4A-8784-C424B327FC88}"/>
              </a:ext>
            </a:extLst>
          </p:cNvPr>
          <p:cNvSpPr/>
          <p:nvPr/>
        </p:nvSpPr>
        <p:spPr>
          <a:xfrm>
            <a:off x="1019908" y="1690688"/>
            <a:ext cx="10333892" cy="4815620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B94D46-C606-5546-AA47-8E2F25365377}"/>
              </a:ext>
            </a:extLst>
          </p:cNvPr>
          <p:cNvSpPr/>
          <p:nvPr/>
        </p:nvSpPr>
        <p:spPr>
          <a:xfrm>
            <a:off x="2807692" y="2549769"/>
            <a:ext cx="8182708" cy="3717498"/>
          </a:xfrm>
          <a:prstGeom prst="roundRect">
            <a:avLst>
              <a:gd name="adj" fmla="val 293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882A33-E788-8D41-AF0C-703D0BB7A6DC}"/>
              </a:ext>
            </a:extLst>
          </p:cNvPr>
          <p:cNvSpPr/>
          <p:nvPr/>
        </p:nvSpPr>
        <p:spPr>
          <a:xfrm>
            <a:off x="2801827" y="3288323"/>
            <a:ext cx="7326924" cy="2990669"/>
          </a:xfrm>
          <a:prstGeom prst="roundRect">
            <a:avLst>
              <a:gd name="adj" fmla="val 496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FE7013-E81A-1541-BEE8-2A84F9BD15D4}"/>
              </a:ext>
            </a:extLst>
          </p:cNvPr>
          <p:cNvSpPr/>
          <p:nvPr/>
        </p:nvSpPr>
        <p:spPr>
          <a:xfrm>
            <a:off x="2801827" y="3823849"/>
            <a:ext cx="5715000" cy="2455143"/>
          </a:xfrm>
          <a:prstGeom prst="roundRect">
            <a:avLst>
              <a:gd name="adj" fmla="val 7434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B8860D1-F8B8-4140-91E1-B82B1B591C91}"/>
              </a:ext>
            </a:extLst>
          </p:cNvPr>
          <p:cNvSpPr/>
          <p:nvPr/>
        </p:nvSpPr>
        <p:spPr>
          <a:xfrm>
            <a:off x="1393583" y="4543353"/>
            <a:ext cx="4979384" cy="1735639"/>
          </a:xfrm>
          <a:prstGeom prst="roundRect">
            <a:avLst>
              <a:gd name="adj" fmla="val 7785"/>
            </a:avLst>
          </a:prstGeom>
          <a:solidFill>
            <a:schemeClr val="bg1">
              <a:alpha val="6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2F927A1-CCB9-7F4A-B6F9-3F12327242F2}"/>
              </a:ext>
            </a:extLst>
          </p:cNvPr>
          <p:cNvSpPr/>
          <p:nvPr/>
        </p:nvSpPr>
        <p:spPr>
          <a:xfrm>
            <a:off x="2817943" y="4695092"/>
            <a:ext cx="3555023" cy="1583899"/>
          </a:xfrm>
          <a:prstGeom prst="roundRect">
            <a:avLst>
              <a:gd name="adj" fmla="val 7785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9F2F018-60D1-F74E-B04E-14DF791F4BA5}"/>
              </a:ext>
            </a:extLst>
          </p:cNvPr>
          <p:cNvSpPr/>
          <p:nvPr/>
        </p:nvSpPr>
        <p:spPr>
          <a:xfrm>
            <a:off x="4573473" y="5638798"/>
            <a:ext cx="1799493" cy="628469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/>
              <p:nvPr/>
            </p:nvSpPr>
            <p:spPr>
              <a:xfrm>
                <a:off x="2863645" y="4823237"/>
                <a:ext cx="28486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/>
                  <a:t>Low rank MDP (known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)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645" y="4823237"/>
                <a:ext cx="2848665" cy="400110"/>
              </a:xfrm>
              <a:prstGeom prst="rect">
                <a:avLst/>
              </a:prstGeom>
              <a:blipFill>
                <a:blip r:embed="rId5"/>
                <a:stretch>
                  <a:fillRect l="-1927" t="-7576" r="-1713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A77197EA-DC22-304C-9FB9-BF371C0C5542}"/>
              </a:ext>
            </a:extLst>
          </p:cNvPr>
          <p:cNvSpPr/>
          <p:nvPr/>
        </p:nvSpPr>
        <p:spPr>
          <a:xfrm>
            <a:off x="4573472" y="5691506"/>
            <a:ext cx="954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Tabular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46F029-3B97-FE41-AFE3-DE4AC9881A99}"/>
              </a:ext>
            </a:extLst>
          </p:cNvPr>
          <p:cNvSpPr/>
          <p:nvPr/>
        </p:nvSpPr>
        <p:spPr>
          <a:xfrm>
            <a:off x="1459550" y="4842586"/>
            <a:ext cx="12763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</a:t>
            </a:r>
          </a:p>
          <a:p>
            <a:r>
              <a:rPr lang="en-US" sz="2000"/>
              <a:t>Eluder</a:t>
            </a:r>
          </a:p>
          <a:p>
            <a:r>
              <a:rPr lang="en-US" sz="2000"/>
              <a:t>dimension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/>
              <p:nvPr/>
            </p:nvSpPr>
            <p:spPr>
              <a:xfrm>
                <a:off x="2902919" y="3889429"/>
                <a:ext cx="31179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Low rank MDP (unknown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)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919" y="3889429"/>
                <a:ext cx="3117969" cy="400110"/>
              </a:xfrm>
              <a:prstGeom prst="rect">
                <a:avLst/>
              </a:prstGeom>
              <a:blipFill>
                <a:blip r:embed="rId6"/>
                <a:stretch>
                  <a:fillRect l="-1953" t="-7576" r="-977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22B9AF3-74D7-AE4E-A379-8CA9F223099E}"/>
              </a:ext>
            </a:extLst>
          </p:cNvPr>
          <p:cNvSpPr/>
          <p:nvPr/>
        </p:nvSpPr>
        <p:spPr>
          <a:xfrm>
            <a:off x="2914642" y="3356031"/>
            <a:ext cx="2033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 Bellman rank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CEECB7-2332-B144-B316-0505A6B7CFA5}"/>
              </a:ext>
            </a:extLst>
          </p:cNvPr>
          <p:cNvSpPr/>
          <p:nvPr/>
        </p:nvSpPr>
        <p:spPr>
          <a:xfrm>
            <a:off x="2891196" y="2611612"/>
            <a:ext cx="2021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 Witness rank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9F4355-8DE9-214E-87EB-3B182CBD84FC}"/>
              </a:ext>
            </a:extLst>
          </p:cNvPr>
          <p:cNvSpPr/>
          <p:nvPr/>
        </p:nvSpPr>
        <p:spPr>
          <a:xfrm>
            <a:off x="1636826" y="1793577"/>
            <a:ext cx="1027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All of RL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C19B05D-E2E5-3C4D-87CD-85197D20296F}"/>
              </a:ext>
            </a:extLst>
          </p:cNvPr>
          <p:cNvSpPr/>
          <p:nvPr/>
        </p:nvSpPr>
        <p:spPr>
          <a:xfrm>
            <a:off x="4573472" y="5513127"/>
            <a:ext cx="3943355" cy="746562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CA085F-7371-C14D-8D7A-550FEBF671CC}"/>
              </a:ext>
            </a:extLst>
          </p:cNvPr>
          <p:cNvSpPr/>
          <p:nvPr/>
        </p:nvSpPr>
        <p:spPr>
          <a:xfrm>
            <a:off x="6383217" y="5559783"/>
            <a:ext cx="1311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Block MDP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F18CDD-AF39-2B49-B970-67DC087F97AE}"/>
              </a:ext>
            </a:extLst>
          </p:cNvPr>
          <p:cNvSpPr/>
          <p:nvPr/>
        </p:nvSpPr>
        <p:spPr>
          <a:xfrm>
            <a:off x="7160617" y="2686148"/>
            <a:ext cx="3412874" cy="485789"/>
          </a:xfrm>
          <a:prstGeom prst="roundRect">
            <a:avLst>
              <a:gd name="adj" fmla="val 293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21A56-2818-3446-A772-C3DE1D497447}"/>
              </a:ext>
            </a:extLst>
          </p:cNvPr>
          <p:cNvSpPr/>
          <p:nvPr/>
        </p:nvSpPr>
        <p:spPr>
          <a:xfrm>
            <a:off x="7202752" y="2716910"/>
            <a:ext cx="166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Factored MDP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B4ECB-E4EF-4772-A96A-D787140BB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34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5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3"/>
    </mc:Choice>
    <mc:Fallback xmlns="">
      <p:transition spd="slow" advTm="1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DF07D-564F-5543-B244-175716FBA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Eluder dimension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884B53-8B83-074B-9707-BE0337AE1B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/>
                  <a:t>Combinatorial parameter that captures worst-case extrapolation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000"/>
                  <a:t>Point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/>
                  <a:t> is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i="1"/>
                  <a:t>-dependent</a:t>
                </a:r>
                <a:r>
                  <a:rPr lang="en-US" sz="200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/>
                  <a:t> if predictions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/>
                  <a:t>constrain prediction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b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⇒|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|≤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000"/>
              </a:p>
              <a:p>
                <a:pPr marL="0" indent="0">
                  <a:buNone/>
                </a:pPr>
                <a:r>
                  <a:rPr lang="en-US" sz="2000"/>
                  <a:t>Eluder dimension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dim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 is the length of the longest independent sequence</a:t>
                </a:r>
                <a:endParaRPr lang="en-US" sz="2000" b="1"/>
              </a:p>
              <a:p>
                <a:pPr marL="0" indent="0">
                  <a:buNone/>
                </a:pPr>
                <a:r>
                  <a:rPr lang="en-US" sz="2000" b="1"/>
                  <a:t>Potential function</a:t>
                </a:r>
                <a:r>
                  <a:rPr lang="en-US" sz="2000"/>
                  <a:t>: If bonus is large then point must be dependent on few disjoint subsequences</a:t>
                </a:r>
              </a:p>
              <a:p>
                <a:pPr marL="0" indent="0">
                  <a:buNone/>
                </a:pPr>
                <a:endParaRPr lang="en-US" sz="2000" b="1"/>
              </a:p>
              <a:p>
                <a:pPr marL="0" indent="0">
                  <a:buNone/>
                </a:pPr>
                <a:r>
                  <a:rPr lang="en-US" sz="2000"/>
                  <a:t>Can give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rad>
                  </m:oMath>
                </a14:m>
                <a:r>
                  <a:rPr lang="en-US" sz="2000"/>
                  <a:t>-regret rates for bandits [RvR13]</a:t>
                </a:r>
              </a:p>
              <a:p>
                <a:pPr marL="0" indent="0">
                  <a:buNone/>
                </a:pPr>
                <a:r>
                  <a:rPr lang="en-US" sz="2000"/>
                  <a:t>RL requires more assumptions</a:t>
                </a:r>
                <a:r>
                  <a:rPr lang="en-US" sz="2000" b="1"/>
                  <a:t> </a:t>
                </a:r>
                <a:r>
                  <a:rPr lang="en-US" sz="2000"/>
                  <a:t>[WSY20]</a:t>
                </a:r>
                <a:endParaRPr lang="en-US" sz="2000" b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884B53-8B83-074B-9707-BE0337AE1B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0B5236C3-0E81-8E4E-838D-C685494E06CC}"/>
              </a:ext>
            </a:extLst>
          </p:cNvPr>
          <p:cNvGrpSpPr/>
          <p:nvPr/>
        </p:nvGrpSpPr>
        <p:grpSpPr>
          <a:xfrm>
            <a:off x="6800850" y="4588431"/>
            <a:ext cx="4034677" cy="1432163"/>
            <a:chOff x="6800850" y="4588431"/>
            <a:chExt cx="4034677" cy="14321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A9745D0-7C1B-3D47-A96E-EDD732538C08}"/>
                </a:ext>
              </a:extLst>
            </p:cNvPr>
            <p:cNvSpPr/>
            <p:nvPr/>
          </p:nvSpPr>
          <p:spPr>
            <a:xfrm>
              <a:off x="7115175" y="4957763"/>
              <a:ext cx="1885950" cy="257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50E42-71C2-AA45-BCF2-57E39DC11575}"/>
                </a:ext>
              </a:extLst>
            </p:cNvPr>
            <p:cNvSpPr/>
            <p:nvPr/>
          </p:nvSpPr>
          <p:spPr>
            <a:xfrm>
              <a:off x="7115175" y="5349875"/>
              <a:ext cx="1557338" cy="257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4DB39F-4C0C-4746-B804-439768835DAF}"/>
                </a:ext>
              </a:extLst>
            </p:cNvPr>
            <p:cNvSpPr/>
            <p:nvPr/>
          </p:nvSpPr>
          <p:spPr>
            <a:xfrm>
              <a:off x="7115175" y="5763419"/>
              <a:ext cx="1885950" cy="257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94D56B-DED8-3340-9A76-1981E8315A09}"/>
                </a:ext>
              </a:extLst>
            </p:cNvPr>
            <p:cNvSpPr txBox="1"/>
            <p:nvPr/>
          </p:nvSpPr>
          <p:spPr>
            <a:xfrm>
              <a:off x="6800850" y="4588431"/>
              <a:ext cx="2647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Independent sub-histories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B22CA5-F0A0-0942-BD70-D843A1125CDE}"/>
                </a:ext>
              </a:extLst>
            </p:cNvPr>
            <p:cNvSpPr/>
            <p:nvPr/>
          </p:nvSpPr>
          <p:spPr>
            <a:xfrm>
              <a:off x="10065538" y="4972051"/>
              <a:ext cx="223848" cy="257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22DF89-B807-EA42-B46D-ACA69F2DDB94}"/>
                </a:ext>
              </a:extLst>
            </p:cNvPr>
            <p:cNvSpPr txBox="1"/>
            <p:nvPr/>
          </p:nvSpPr>
          <p:spPr>
            <a:xfrm>
              <a:off x="9557870" y="4607760"/>
              <a:ext cx="1277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large bonus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8835DC49-FB85-3546-8B8A-376928EC0905}"/>
                </a:ext>
              </a:extLst>
            </p:cNvPr>
            <p:cNvCxnSpPr>
              <a:cxnSpLocks/>
              <a:stCxn id="12" idx="2"/>
              <a:endCxn id="8" idx="3"/>
            </p:cNvCxnSpPr>
            <p:nvPr/>
          </p:nvCxnSpPr>
          <p:spPr>
            <a:xfrm rot="5400000">
              <a:off x="9257904" y="4972449"/>
              <a:ext cx="662780" cy="1176337"/>
            </a:xfrm>
            <a:prstGeom prst="curved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277B6-55AD-4B63-94B5-81333E9E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35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7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88"/>
    </mc:Choice>
    <mc:Fallback xmlns="">
      <p:transition spd="slow" advTm="8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7D062-F7C9-9548-84CB-3402CD9AE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ADA9D1-82EE-5C44-8678-1BA90E8F3C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sz="2000"/>
              </a:p>
              <a:p>
                <a:pPr marL="0" indent="0">
                  <a:buNone/>
                </a:pPr>
                <a:r>
                  <a:rPr lang="en-US" sz="2000"/>
                  <a:t>When is Eluder dimension small?</a:t>
                </a:r>
              </a:p>
              <a:p>
                <a:r>
                  <a:rPr lang="en-US" sz="2000"/>
                  <a:t>Linear functions: O(d)</a:t>
                </a:r>
              </a:p>
              <a:p>
                <a:r>
                  <a:rPr lang="en-US" sz="2000"/>
                  <a:t>Generalized linear functions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,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/>
                  <a:t> smooth: O(d)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 for </a:t>
                </a:r>
                <a:r>
                  <a:rPr lang="en-US" sz="2000" err="1"/>
                  <a:t>ReLU</a:t>
                </a:r>
                <a:r>
                  <a:rPr lang="en-US" sz="2000"/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max</m:t>
                    </m:r>
                    <m:r>
                      <m:rPr>
                        <m:lit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0,⟨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⟩}</m:t>
                    </m:r>
                  </m:oMath>
                </a14:m>
                <a:r>
                  <a:rPr lang="en-US" sz="2000"/>
                  <a:t> [LK]</a:t>
                </a:r>
              </a:p>
              <a:p>
                <a:pPr marL="0" indent="0">
                  <a:buNone/>
                </a:pPr>
                <a:endParaRPr lang="en-US" sz="1200" b="1"/>
              </a:p>
              <a:p>
                <a:pPr marL="0" indent="0">
                  <a:buNone/>
                </a:pPr>
                <a:r>
                  <a:rPr lang="en-US" sz="2000" b="1"/>
                  <a:t>Summary:</a:t>
                </a:r>
              </a:p>
              <a:p>
                <a:r>
                  <a:rPr lang="en-US" sz="2000"/>
                  <a:t>Eluder dimension is the most comprehensive theory for distribution-free extrapolation</a:t>
                </a:r>
              </a:p>
              <a:p>
                <a:r>
                  <a:rPr lang="en-US" sz="2000"/>
                  <a:t>But only known to be small for linear-</a:t>
                </a:r>
                <a:r>
                  <a:rPr lang="en-US" sz="2000" err="1"/>
                  <a:t>ish</a:t>
                </a:r>
                <a:r>
                  <a:rPr lang="en-US" sz="2000"/>
                  <a:t> classes</a:t>
                </a:r>
              </a:p>
              <a:p>
                <a:pPr marL="0" indent="0">
                  <a:buNone/>
                </a:pPr>
                <a:r>
                  <a:rPr lang="en-US" sz="2000" b="1"/>
                  <a:t>Open</a:t>
                </a:r>
                <a:r>
                  <a:rPr lang="en-US" sz="2000"/>
                  <a:t>: What non-linear settings admit small Eluder dimension?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ADA9D1-82EE-5C44-8678-1BA90E8F3C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he sigmoid function (a.k.a. the logistic function) and its derivative">
            <a:extLst>
              <a:ext uri="{FF2B5EF4-FFF2-40B4-BE49-F238E27FC236}">
                <a16:creationId xmlns:a16="http://schemas.microsoft.com/office/drawing/2014/main" id="{812BAA96-FE8A-344C-AF2D-302472F6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49" y="1871660"/>
            <a:ext cx="3245809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C5417-9CA5-4B02-BEA5-D2D0C7578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36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15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64"/>
    </mc:Choice>
    <mc:Fallback xmlns="">
      <p:transition spd="slow" advTm="5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F30E-CED4-344E-8413-0B638E12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Landscape of tractability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B43220-8373-FC4A-8784-C424B327FC88}"/>
              </a:ext>
            </a:extLst>
          </p:cNvPr>
          <p:cNvSpPr/>
          <p:nvPr/>
        </p:nvSpPr>
        <p:spPr>
          <a:xfrm>
            <a:off x="1019908" y="1690688"/>
            <a:ext cx="10333892" cy="4815620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B94D46-C606-5546-AA47-8E2F25365377}"/>
              </a:ext>
            </a:extLst>
          </p:cNvPr>
          <p:cNvSpPr/>
          <p:nvPr/>
        </p:nvSpPr>
        <p:spPr>
          <a:xfrm>
            <a:off x="2807692" y="2549769"/>
            <a:ext cx="8182708" cy="3717498"/>
          </a:xfrm>
          <a:prstGeom prst="roundRect">
            <a:avLst>
              <a:gd name="adj" fmla="val 293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882A33-E788-8D41-AF0C-703D0BB7A6DC}"/>
              </a:ext>
            </a:extLst>
          </p:cNvPr>
          <p:cNvSpPr/>
          <p:nvPr/>
        </p:nvSpPr>
        <p:spPr>
          <a:xfrm>
            <a:off x="2801827" y="3288323"/>
            <a:ext cx="7326924" cy="2990669"/>
          </a:xfrm>
          <a:prstGeom prst="roundRect">
            <a:avLst>
              <a:gd name="adj" fmla="val 4968"/>
            </a:avLst>
          </a:prstGeom>
          <a:solidFill>
            <a:schemeClr val="bg1">
              <a:alpha val="6000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FE7013-E81A-1541-BEE8-2A84F9BD15D4}"/>
              </a:ext>
            </a:extLst>
          </p:cNvPr>
          <p:cNvSpPr/>
          <p:nvPr/>
        </p:nvSpPr>
        <p:spPr>
          <a:xfrm>
            <a:off x="2801827" y="3823849"/>
            <a:ext cx="5715000" cy="2455143"/>
          </a:xfrm>
          <a:prstGeom prst="roundRect">
            <a:avLst>
              <a:gd name="adj" fmla="val 7434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B8860D1-F8B8-4140-91E1-B82B1B591C91}"/>
              </a:ext>
            </a:extLst>
          </p:cNvPr>
          <p:cNvSpPr/>
          <p:nvPr/>
        </p:nvSpPr>
        <p:spPr>
          <a:xfrm>
            <a:off x="1393583" y="4543353"/>
            <a:ext cx="4979384" cy="1735639"/>
          </a:xfrm>
          <a:prstGeom prst="roundRect">
            <a:avLst>
              <a:gd name="adj" fmla="val 7785"/>
            </a:avLst>
          </a:prstGeom>
          <a:solidFill>
            <a:schemeClr val="bg1">
              <a:alpha val="6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2F927A1-CCB9-7F4A-B6F9-3F12327242F2}"/>
              </a:ext>
            </a:extLst>
          </p:cNvPr>
          <p:cNvSpPr/>
          <p:nvPr/>
        </p:nvSpPr>
        <p:spPr>
          <a:xfrm>
            <a:off x="2817943" y="4695092"/>
            <a:ext cx="3555023" cy="1583899"/>
          </a:xfrm>
          <a:prstGeom prst="roundRect">
            <a:avLst>
              <a:gd name="adj" fmla="val 7785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9F2F018-60D1-F74E-B04E-14DF791F4BA5}"/>
              </a:ext>
            </a:extLst>
          </p:cNvPr>
          <p:cNvSpPr/>
          <p:nvPr/>
        </p:nvSpPr>
        <p:spPr>
          <a:xfrm>
            <a:off x="4573473" y="5638798"/>
            <a:ext cx="1799493" cy="628469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/>
              <p:nvPr/>
            </p:nvSpPr>
            <p:spPr>
              <a:xfrm>
                <a:off x="2863645" y="4823237"/>
                <a:ext cx="28486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/>
                  <a:t>Low rank MDP (known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)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645" y="4823237"/>
                <a:ext cx="2848665" cy="400110"/>
              </a:xfrm>
              <a:prstGeom prst="rect">
                <a:avLst/>
              </a:prstGeom>
              <a:blipFill>
                <a:blip r:embed="rId5"/>
                <a:stretch>
                  <a:fillRect l="-1927" t="-7576" r="-1713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A77197EA-DC22-304C-9FB9-BF371C0C5542}"/>
              </a:ext>
            </a:extLst>
          </p:cNvPr>
          <p:cNvSpPr/>
          <p:nvPr/>
        </p:nvSpPr>
        <p:spPr>
          <a:xfrm>
            <a:off x="4573472" y="5691506"/>
            <a:ext cx="954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Tabular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46F029-3B97-FE41-AFE3-DE4AC9881A99}"/>
              </a:ext>
            </a:extLst>
          </p:cNvPr>
          <p:cNvSpPr/>
          <p:nvPr/>
        </p:nvSpPr>
        <p:spPr>
          <a:xfrm>
            <a:off x="1459550" y="4842586"/>
            <a:ext cx="12763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</a:t>
            </a:r>
          </a:p>
          <a:p>
            <a:r>
              <a:rPr lang="en-US" sz="2000"/>
              <a:t>Eluder</a:t>
            </a:r>
          </a:p>
          <a:p>
            <a:r>
              <a:rPr lang="en-US" sz="2000"/>
              <a:t>dimension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/>
              <p:nvPr/>
            </p:nvSpPr>
            <p:spPr>
              <a:xfrm>
                <a:off x="2902919" y="3889429"/>
                <a:ext cx="31179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Low rank MDP (unknown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)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919" y="3889429"/>
                <a:ext cx="3117969" cy="400110"/>
              </a:xfrm>
              <a:prstGeom prst="rect">
                <a:avLst/>
              </a:prstGeom>
              <a:blipFill>
                <a:blip r:embed="rId6"/>
                <a:stretch>
                  <a:fillRect l="-1953" t="-7576" r="-977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22B9AF3-74D7-AE4E-A379-8CA9F223099E}"/>
              </a:ext>
            </a:extLst>
          </p:cNvPr>
          <p:cNvSpPr/>
          <p:nvPr/>
        </p:nvSpPr>
        <p:spPr>
          <a:xfrm>
            <a:off x="2914642" y="3356031"/>
            <a:ext cx="2033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 Bellman rank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CEECB7-2332-B144-B316-0505A6B7CFA5}"/>
              </a:ext>
            </a:extLst>
          </p:cNvPr>
          <p:cNvSpPr/>
          <p:nvPr/>
        </p:nvSpPr>
        <p:spPr>
          <a:xfrm>
            <a:off x="2891196" y="2611612"/>
            <a:ext cx="2021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 Witness rank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9F4355-8DE9-214E-87EB-3B182CBD84FC}"/>
              </a:ext>
            </a:extLst>
          </p:cNvPr>
          <p:cNvSpPr/>
          <p:nvPr/>
        </p:nvSpPr>
        <p:spPr>
          <a:xfrm>
            <a:off x="1636826" y="1793577"/>
            <a:ext cx="1027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All of RL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C19B05D-E2E5-3C4D-87CD-85197D20296F}"/>
              </a:ext>
            </a:extLst>
          </p:cNvPr>
          <p:cNvSpPr/>
          <p:nvPr/>
        </p:nvSpPr>
        <p:spPr>
          <a:xfrm>
            <a:off x="4573472" y="5513127"/>
            <a:ext cx="3943355" cy="746562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CA085F-7371-C14D-8D7A-550FEBF671CC}"/>
              </a:ext>
            </a:extLst>
          </p:cNvPr>
          <p:cNvSpPr/>
          <p:nvPr/>
        </p:nvSpPr>
        <p:spPr>
          <a:xfrm>
            <a:off x="6383217" y="5559783"/>
            <a:ext cx="1311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Block MDP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F18CDD-AF39-2B49-B970-67DC087F97AE}"/>
              </a:ext>
            </a:extLst>
          </p:cNvPr>
          <p:cNvSpPr/>
          <p:nvPr/>
        </p:nvSpPr>
        <p:spPr>
          <a:xfrm>
            <a:off x="7160617" y="2686148"/>
            <a:ext cx="3412874" cy="485789"/>
          </a:xfrm>
          <a:prstGeom prst="roundRect">
            <a:avLst>
              <a:gd name="adj" fmla="val 293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21A56-2818-3446-A772-C3DE1D497447}"/>
              </a:ext>
            </a:extLst>
          </p:cNvPr>
          <p:cNvSpPr/>
          <p:nvPr/>
        </p:nvSpPr>
        <p:spPr>
          <a:xfrm>
            <a:off x="7202752" y="2716910"/>
            <a:ext cx="166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Factored MDP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78355-83BB-4CAD-846A-46EA9507A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37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2"/>
    </mc:Choice>
    <mc:Fallback xmlns="">
      <p:transition spd="slow" advTm="2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7B15-907B-9B4D-AA12-7C4F1343E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Revisiting approach #1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52E28B-49C8-BA4B-A823-38FEF9594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000"/>
                  <a:t>In low rank MDP, for any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/>
                  <a:t> and any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000"/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))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                        =⟨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∫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)⟩</m:t>
                      </m:r>
                    </m:oMath>
                  </m:oMathPara>
                </a14:m>
                <a:endParaRPr lang="en-US" sz="2000"/>
              </a:p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2000"/>
                  <a:t>All expectations live in a d-dimensional space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/>
                  <a:t> ”a few” distributions!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≔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+1 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+1 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/>
              </a:p>
              <a:p>
                <a:pPr marL="0" indent="0">
                  <a:buNone/>
                </a:pPr>
                <a:endParaRPr lang="en-US" sz="1200"/>
              </a:p>
              <a:p>
                <a:pPr marL="0" indent="0">
                  <a:buNone/>
                </a:pPr>
                <a:r>
                  <a:rPr lang="en-US" sz="2000"/>
                  <a:t>In low rank MDP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=⟨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2000"/>
              </a:p>
              <a:p>
                <a:pPr marL="0" indent="0">
                  <a:buNone/>
                </a:pPr>
                <a:endParaRPr lang="en-US" sz="1200"/>
              </a:p>
              <a:p>
                <a:pPr marL="0" indent="0">
                  <a:buNone/>
                </a:pPr>
                <a:r>
                  <a:rPr lang="en-US" sz="2000" b="1"/>
                  <a:t>Bellman rank</a:t>
                </a:r>
                <a:r>
                  <a:rPr lang="en-US" sz="2000"/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rank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ℰ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sz="2000" b="1"/>
              </a:p>
              <a:p>
                <a:pPr marL="0" indent="0">
                  <a:buNone/>
                </a:pPr>
                <a:endParaRPr lang="en-US" sz="1200"/>
              </a:p>
              <a:p>
                <a:pPr marL="0" indent="0">
                  <a:buNone/>
                </a:pPr>
                <a:r>
                  <a:rPr lang="en-US" sz="2000"/>
                  <a:t>This captures both approaches, as we’ll see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52E28B-49C8-BA4B-A823-38FEF9594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3145AE-FAEF-864A-8F03-D08C380B8DB9}"/>
                  </a:ext>
                </a:extLst>
              </p:cNvPr>
              <p:cNvSpPr/>
              <p:nvPr/>
            </p:nvSpPr>
            <p:spPr>
              <a:xfrm>
                <a:off x="8286750" y="4128849"/>
                <a:ext cx="2905183" cy="21756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3145AE-FAEF-864A-8F03-D08C380B8D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4128849"/>
                <a:ext cx="2905183" cy="21756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FE47E14-28C0-3E44-AA76-46AFB4B276A3}"/>
              </a:ext>
            </a:extLst>
          </p:cNvPr>
          <p:cNvSpPr txBox="1"/>
          <p:nvPr/>
        </p:nvSpPr>
        <p:spPr>
          <a:xfrm rot="16200000">
            <a:off x="7307604" y="5032016"/>
            <a:ext cx="1588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Roll-in policies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67D454-6D52-FC47-AD8B-66898CCE9403}"/>
              </a:ext>
            </a:extLst>
          </p:cNvPr>
          <p:cNvSpPr txBox="1"/>
          <p:nvPr/>
        </p:nvSpPr>
        <p:spPr>
          <a:xfrm>
            <a:off x="8595758" y="3759517"/>
            <a:ext cx="228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Action-value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ACEAC194-ECC1-C146-AC88-129F030A6BC2}"/>
                  </a:ext>
                </a:extLst>
              </p:cNvPr>
              <p:cNvSpPr/>
              <p:nvPr/>
            </p:nvSpPr>
            <p:spPr>
              <a:xfrm>
                <a:off x="10612926" y="1926908"/>
                <a:ext cx="1481748" cy="1171575"/>
              </a:xfrm>
              <a:prstGeom prst="wedgeRoundRectCallout">
                <a:avLst>
                  <a:gd name="adj1" fmla="val -165468"/>
                  <a:gd name="adj2" fmla="val 71036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Alternative def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ACEAC194-ECC1-C146-AC88-129F030A6B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2926" y="1926908"/>
                <a:ext cx="1481748" cy="1171575"/>
              </a:xfrm>
              <a:prstGeom prst="wedgeRoundRectCallout">
                <a:avLst>
                  <a:gd name="adj1" fmla="val -165468"/>
                  <a:gd name="adj2" fmla="val 71036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84D0CCE1-4965-1946-9EC2-C23D07BD0589}"/>
              </a:ext>
            </a:extLst>
          </p:cNvPr>
          <p:cNvGrpSpPr/>
          <p:nvPr/>
        </p:nvGrpSpPr>
        <p:grpSpPr>
          <a:xfrm>
            <a:off x="6481190" y="315396"/>
            <a:ext cx="3631614" cy="1325563"/>
            <a:chOff x="3065737" y="4244979"/>
            <a:chExt cx="5375138" cy="16735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1F48075-17C2-5D49-9FF0-F41F19861A89}"/>
                    </a:ext>
                  </a:extLst>
                </p:cNvPr>
                <p:cNvSpPr/>
                <p:nvPr/>
              </p:nvSpPr>
              <p:spPr>
                <a:xfrm>
                  <a:off x="3065737" y="4254178"/>
                  <a:ext cx="1733713" cy="16643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1F48075-17C2-5D49-9FF0-F41F19861A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5737" y="4254178"/>
                  <a:ext cx="1733713" cy="166436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398E69-CA5A-DD4A-A496-BFC7244C07D2}"/>
                </a:ext>
              </a:extLst>
            </p:cNvPr>
            <p:cNvSpPr txBox="1"/>
            <p:nvPr/>
          </p:nvSpPr>
          <p:spPr>
            <a:xfrm>
              <a:off x="4906846" y="4884429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FFBF0A4-FABD-F241-A55E-A1FA58E9B5CC}"/>
                    </a:ext>
                  </a:extLst>
                </p:cNvPr>
                <p:cNvSpPr/>
                <p:nvPr/>
              </p:nvSpPr>
              <p:spPr>
                <a:xfrm>
                  <a:off x="5397145" y="4244979"/>
                  <a:ext cx="1036043" cy="16643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FFBF0A4-FABD-F241-A55E-A1FA58E9B5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7145" y="4244979"/>
                  <a:ext cx="1036043" cy="1664364"/>
                </a:xfrm>
                <a:prstGeom prst="rect">
                  <a:avLst/>
                </a:prstGeom>
                <a:blipFill>
                  <a:blip r:embed="rId10"/>
                  <a:stretch>
                    <a:fillRect l="-10345" r="-43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1AEE4F3-1197-7A46-A4AD-9044A2BA550A}"/>
                    </a:ext>
                  </a:extLst>
                </p:cNvPr>
                <p:cNvSpPr/>
                <p:nvPr/>
              </p:nvSpPr>
              <p:spPr>
                <a:xfrm>
                  <a:off x="6584933" y="4244979"/>
                  <a:ext cx="1855942" cy="8413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1AEE4F3-1197-7A46-A4AD-9044A2BA55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933" y="4244979"/>
                  <a:ext cx="1855942" cy="84138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ular Callout 13">
                <a:extLst>
                  <a:ext uri="{FF2B5EF4-FFF2-40B4-BE49-F238E27FC236}">
                    <a16:creationId xmlns:a16="http://schemas.microsoft.com/office/drawing/2014/main" id="{2E9B4499-2D2A-D046-9C0B-3E189AA7ACBA}"/>
                  </a:ext>
                </a:extLst>
              </p:cNvPr>
              <p:cNvSpPr/>
              <p:nvPr/>
            </p:nvSpPr>
            <p:spPr>
              <a:xfrm>
                <a:off x="5842425" y="4686853"/>
                <a:ext cx="1119806" cy="529829"/>
              </a:xfrm>
              <a:prstGeom prst="wedgeRoundRectCallout">
                <a:avLst>
                  <a:gd name="adj1" fmla="val -96043"/>
                  <a:gd name="adj2" fmla="val -109638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4" name="Rounded Rectangular Callout 13">
                <a:extLst>
                  <a:ext uri="{FF2B5EF4-FFF2-40B4-BE49-F238E27FC236}">
                    <a16:creationId xmlns:a16="http://schemas.microsoft.com/office/drawing/2014/main" id="{2E9B4499-2D2A-D046-9C0B-3E189AA7A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425" y="4686853"/>
                <a:ext cx="1119806" cy="529829"/>
              </a:xfrm>
              <a:prstGeom prst="wedgeRoundRectCallout">
                <a:avLst>
                  <a:gd name="adj1" fmla="val -96043"/>
                  <a:gd name="adj2" fmla="val -109638"/>
                  <a:gd name="adj3" fmla="val 16667"/>
                </a:avLst>
              </a:prstGeom>
              <a:blipFill>
                <a:blip r:embed="rId12"/>
                <a:stretch>
                  <a:fillRect b="-694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50E70D9-F93E-4B4A-8500-7FE56538A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38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15"/>
    </mc:Choice>
    <mc:Fallback xmlns="">
      <p:transition spd="slow" advTm="249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/>
      <p:bldP spid="6" grpId="0"/>
      <p:bldP spid="7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B9F07-EBB7-6046-BF40-C3E9EB0F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Sufficiency of bellman rank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5D9026-3EAF-B547-8DD4-CC449FA36F8C}"/>
                  </a:ext>
                </a:extLst>
              </p:cNvPr>
              <p:cNvSpPr txBox="1"/>
              <p:nvPr/>
            </p:nvSpPr>
            <p:spPr>
              <a:xfrm>
                <a:off x="838200" y="2891167"/>
                <a:ext cx="10515599" cy="1069395"/>
              </a:xfrm>
              <a:prstGeom prst="rect">
                <a:avLst/>
              </a:prstGeom>
              <a:noFill/>
              <a:ln w="50800" cap="rnd">
                <a:solidFill>
                  <a:schemeClr val="accent1"/>
                </a:solidFill>
                <a:round/>
              </a:ln>
            </p:spPr>
            <p:txBody>
              <a:bodyPr wrap="square" lIns="182880" tIns="182880" rIns="182880" bIns="182880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b="1"/>
                  <a:t>Theorem</a:t>
                </a:r>
                <a:r>
                  <a:rPr lang="en-US" sz="2000"/>
                  <a:t>: [J</a:t>
                </a:r>
                <a:r>
                  <a:rPr lang="en-US" sz="2000" b="1">
                    <a:solidFill>
                      <a:srgbClr val="C00000"/>
                    </a:solidFill>
                  </a:rPr>
                  <a:t>KAL</a:t>
                </a:r>
                <a:r>
                  <a:rPr lang="en-US" sz="2000"/>
                  <a:t>S17] OLIVE learns 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/>
                  <a:t> sub-optimal policy with sample complexity: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comp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ℱ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)/</m:t>
                          </m:r>
                          <m:sSup>
                            <m:sSupPr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5D9026-3EAF-B547-8DD4-CC449FA36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91167"/>
                <a:ext cx="10515599" cy="10693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0800" cap="rnd">
                <a:solidFill>
                  <a:schemeClr val="accent1"/>
                </a:solidFill>
                <a:rou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5A2AE8-6148-C244-98A2-02969C3EACD1}"/>
                  </a:ext>
                </a:extLst>
              </p:cNvPr>
              <p:cNvSpPr txBox="1"/>
              <p:nvPr/>
            </p:nvSpPr>
            <p:spPr>
              <a:xfrm>
                <a:off x="838199" y="2014538"/>
                <a:ext cx="10515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/>
                  <a:t>Assume: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000"/>
                  <a:t> (realizability)</a:t>
                </a:r>
              </a:p>
              <a:p>
                <a:r>
                  <a:rPr lang="en-US" sz="2000" b="1"/>
                  <a:t>Assume: </a:t>
                </a:r>
                <a:r>
                  <a:rPr lang="en-US" sz="2000"/>
                  <a:t>Bellman rank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000" b="1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5A2AE8-6148-C244-98A2-02969C3EA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014538"/>
                <a:ext cx="10515600" cy="707886"/>
              </a:xfrm>
              <a:prstGeom prst="rect">
                <a:avLst/>
              </a:prstGeom>
              <a:blipFill>
                <a:blip r:embed="rId6"/>
                <a:stretch>
                  <a:fillRect l="-580" t="-4274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CD6258-6661-5D49-817E-ED82A3BEE540}"/>
                  </a:ext>
                </a:extLst>
              </p:cNvPr>
              <p:cNvSpPr txBox="1"/>
              <p:nvPr/>
            </p:nvSpPr>
            <p:spPr>
              <a:xfrm>
                <a:off x="838200" y="4271963"/>
                <a:ext cx="10515600" cy="736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/>
                  <a:t>With alternative definition, can eliminate dependence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/>
                  <a:t>Can also get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rad>
                  </m:oMath>
                </a14:m>
                <a:r>
                  <a:rPr lang="en-US" sz="2000"/>
                  <a:t>-regret rate [DPWZ20]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CD6258-6661-5D49-817E-ED82A3BEE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71963"/>
                <a:ext cx="10515600" cy="736933"/>
              </a:xfrm>
              <a:prstGeom prst="rect">
                <a:avLst/>
              </a:prstGeom>
              <a:blipFill>
                <a:blip r:embed="rId7"/>
                <a:stretch>
                  <a:fillRect l="-522" t="-4959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5F8FA-FB65-43F3-9C6F-8B025F6B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39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1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27"/>
    </mc:Choice>
    <mc:Fallback xmlns="">
      <p:transition spd="slow" advTm="5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752497-0F78-41BA-A09B-917777F38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022" y="0"/>
            <a:ext cx="6135500" cy="838936"/>
          </a:xfrm>
        </p:spPr>
        <p:txBody>
          <a:bodyPr>
            <a:normAutofit/>
          </a:bodyPr>
          <a:lstStyle/>
          <a:p>
            <a:r>
              <a:rPr lang="en-US"/>
              <a:t>Reinforcement</a:t>
            </a:r>
            <a:r>
              <a:rPr lang="en-US" sz="4000"/>
              <a:t> 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3F6874-2745-4C05-A6B7-301415F3A56F}"/>
              </a:ext>
            </a:extLst>
          </p:cNvPr>
          <p:cNvSpPr txBox="1"/>
          <p:nvPr/>
        </p:nvSpPr>
        <p:spPr>
          <a:xfrm>
            <a:off x="4213112" y="3541993"/>
            <a:ext cx="2773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Observation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7545463C-BF95-48C1-ADD7-2CA83855A0BB}"/>
              </a:ext>
            </a:extLst>
          </p:cNvPr>
          <p:cNvCxnSpPr>
            <a:cxnSpLocks/>
          </p:cNvCxnSpPr>
          <p:nvPr/>
        </p:nvCxnSpPr>
        <p:spPr>
          <a:xfrm rot="5400000">
            <a:off x="5604351" y="2206203"/>
            <a:ext cx="12949" cy="2794627"/>
          </a:xfrm>
          <a:prstGeom prst="bentConnector3">
            <a:avLst>
              <a:gd name="adj1" fmla="val 3270704"/>
            </a:avLst>
          </a:prstGeom>
          <a:ln w="38100"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55BB2EB-386B-4D62-A0CB-6453F981667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04355" y="911872"/>
            <a:ext cx="12949" cy="2794627"/>
          </a:xfrm>
          <a:prstGeom prst="bentConnector3">
            <a:avLst>
              <a:gd name="adj1" fmla="val 3212339"/>
            </a:avLst>
          </a:prstGeom>
          <a:ln w="38100"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A95CDE-BBBE-40A2-ACF1-85D580833B27}"/>
              </a:ext>
            </a:extLst>
          </p:cNvPr>
          <p:cNvSpPr txBox="1"/>
          <p:nvPr/>
        </p:nvSpPr>
        <p:spPr>
          <a:xfrm>
            <a:off x="4213312" y="4041916"/>
            <a:ext cx="2749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Reward</a:t>
            </a:r>
          </a:p>
        </p:txBody>
      </p:sp>
      <p:sp>
        <p:nvSpPr>
          <p:cNvPr id="22" name="Freeform 248">
            <a:extLst>
              <a:ext uri="{FF2B5EF4-FFF2-40B4-BE49-F238E27FC236}">
                <a16:creationId xmlns:a16="http://schemas.microsoft.com/office/drawing/2014/main" id="{35DA6CA6-3364-46C7-90B6-1DE5781B5785}"/>
              </a:ext>
            </a:extLst>
          </p:cNvPr>
          <p:cNvSpPr>
            <a:spLocks/>
          </p:cNvSpPr>
          <p:nvPr/>
        </p:nvSpPr>
        <p:spPr bwMode="auto">
          <a:xfrm>
            <a:off x="5931906" y="2322032"/>
            <a:ext cx="2212944" cy="1313070"/>
          </a:xfrm>
          <a:custGeom>
            <a:avLst/>
            <a:gdLst>
              <a:gd name="T0" fmla="*/ 273 w 4091"/>
              <a:gd name="T1" fmla="*/ 3174 h 3174"/>
              <a:gd name="T2" fmla="*/ 3818 w 4091"/>
              <a:gd name="T3" fmla="*/ 3174 h 3174"/>
              <a:gd name="T4" fmla="*/ 4091 w 4091"/>
              <a:gd name="T5" fmla="*/ 2902 h 3174"/>
              <a:gd name="T6" fmla="*/ 4091 w 4091"/>
              <a:gd name="T7" fmla="*/ 273 h 3174"/>
              <a:gd name="T8" fmla="*/ 3818 w 4091"/>
              <a:gd name="T9" fmla="*/ 0 h 3174"/>
              <a:gd name="T10" fmla="*/ 273 w 4091"/>
              <a:gd name="T11" fmla="*/ 0 h 3174"/>
              <a:gd name="T12" fmla="*/ 0 w 4091"/>
              <a:gd name="T13" fmla="*/ 273 h 3174"/>
              <a:gd name="T14" fmla="*/ 0 w 4091"/>
              <a:gd name="T15" fmla="*/ 2902 h 3174"/>
              <a:gd name="T16" fmla="*/ 273 w 4091"/>
              <a:gd name="T17" fmla="*/ 3174 h 3174"/>
              <a:gd name="connsiteX0" fmla="*/ 667 w 10000"/>
              <a:gd name="connsiteY0" fmla="*/ 10000 h 10000"/>
              <a:gd name="connsiteX1" fmla="*/ 4958 w 10000"/>
              <a:gd name="connsiteY1" fmla="*/ 9912 h 10000"/>
              <a:gd name="connsiteX2" fmla="*/ 9333 w 10000"/>
              <a:gd name="connsiteY2" fmla="*/ 10000 h 10000"/>
              <a:gd name="connsiteX3" fmla="*/ 10000 w 10000"/>
              <a:gd name="connsiteY3" fmla="*/ 9143 h 10000"/>
              <a:gd name="connsiteX4" fmla="*/ 10000 w 10000"/>
              <a:gd name="connsiteY4" fmla="*/ 860 h 10000"/>
              <a:gd name="connsiteX5" fmla="*/ 9333 w 10000"/>
              <a:gd name="connsiteY5" fmla="*/ 0 h 10000"/>
              <a:gd name="connsiteX6" fmla="*/ 667 w 10000"/>
              <a:gd name="connsiteY6" fmla="*/ 0 h 10000"/>
              <a:gd name="connsiteX7" fmla="*/ 0 w 10000"/>
              <a:gd name="connsiteY7" fmla="*/ 860 h 10000"/>
              <a:gd name="connsiteX8" fmla="*/ 0 w 10000"/>
              <a:gd name="connsiteY8" fmla="*/ 9143 h 10000"/>
              <a:gd name="connsiteX9" fmla="*/ 667 w 10000"/>
              <a:gd name="connsiteY9" fmla="*/ 10000 h 10000"/>
              <a:gd name="connsiteX0" fmla="*/ 667 w 10000"/>
              <a:gd name="connsiteY0" fmla="*/ 10043 h 10043"/>
              <a:gd name="connsiteX1" fmla="*/ 4958 w 10000"/>
              <a:gd name="connsiteY1" fmla="*/ 9955 h 10043"/>
              <a:gd name="connsiteX2" fmla="*/ 9333 w 10000"/>
              <a:gd name="connsiteY2" fmla="*/ 10043 h 10043"/>
              <a:gd name="connsiteX3" fmla="*/ 10000 w 10000"/>
              <a:gd name="connsiteY3" fmla="*/ 9186 h 10043"/>
              <a:gd name="connsiteX4" fmla="*/ 10000 w 10000"/>
              <a:gd name="connsiteY4" fmla="*/ 903 h 10043"/>
              <a:gd name="connsiteX5" fmla="*/ 9333 w 10000"/>
              <a:gd name="connsiteY5" fmla="*/ 43 h 10043"/>
              <a:gd name="connsiteX6" fmla="*/ 4914 w 10000"/>
              <a:gd name="connsiteY6" fmla="*/ 0 h 10043"/>
              <a:gd name="connsiteX7" fmla="*/ 667 w 10000"/>
              <a:gd name="connsiteY7" fmla="*/ 43 h 10043"/>
              <a:gd name="connsiteX8" fmla="*/ 0 w 10000"/>
              <a:gd name="connsiteY8" fmla="*/ 903 h 10043"/>
              <a:gd name="connsiteX9" fmla="*/ 0 w 10000"/>
              <a:gd name="connsiteY9" fmla="*/ 9186 h 10043"/>
              <a:gd name="connsiteX10" fmla="*/ 667 w 10000"/>
              <a:gd name="connsiteY10" fmla="*/ 10043 h 10043"/>
              <a:gd name="connsiteX0" fmla="*/ 667 w 10000"/>
              <a:gd name="connsiteY0" fmla="*/ 10043 h 10043"/>
              <a:gd name="connsiteX1" fmla="*/ 4958 w 10000"/>
              <a:gd name="connsiteY1" fmla="*/ 9955 h 10043"/>
              <a:gd name="connsiteX2" fmla="*/ 9333 w 10000"/>
              <a:gd name="connsiteY2" fmla="*/ 10043 h 10043"/>
              <a:gd name="connsiteX3" fmla="*/ 10000 w 10000"/>
              <a:gd name="connsiteY3" fmla="*/ 9186 h 10043"/>
              <a:gd name="connsiteX4" fmla="*/ 10000 w 10000"/>
              <a:gd name="connsiteY4" fmla="*/ 903 h 10043"/>
              <a:gd name="connsiteX5" fmla="*/ 9333 w 10000"/>
              <a:gd name="connsiteY5" fmla="*/ 43 h 10043"/>
              <a:gd name="connsiteX6" fmla="*/ 4738 w 10000"/>
              <a:gd name="connsiteY6" fmla="*/ 0 h 10043"/>
              <a:gd name="connsiteX7" fmla="*/ 667 w 10000"/>
              <a:gd name="connsiteY7" fmla="*/ 43 h 10043"/>
              <a:gd name="connsiteX8" fmla="*/ 0 w 10000"/>
              <a:gd name="connsiteY8" fmla="*/ 903 h 10043"/>
              <a:gd name="connsiteX9" fmla="*/ 0 w 10000"/>
              <a:gd name="connsiteY9" fmla="*/ 9186 h 10043"/>
              <a:gd name="connsiteX10" fmla="*/ 667 w 10000"/>
              <a:gd name="connsiteY10" fmla="*/ 10043 h 1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43">
                <a:moveTo>
                  <a:pt x="667" y="10043"/>
                </a:moveTo>
                <a:lnTo>
                  <a:pt x="4958" y="9955"/>
                </a:lnTo>
                <a:lnTo>
                  <a:pt x="9333" y="10043"/>
                </a:lnTo>
                <a:cubicBezTo>
                  <a:pt x="9699" y="10043"/>
                  <a:pt x="10000" y="9659"/>
                  <a:pt x="10000" y="9186"/>
                </a:cubicBezTo>
                <a:lnTo>
                  <a:pt x="10000" y="903"/>
                </a:lnTo>
                <a:cubicBezTo>
                  <a:pt x="10000" y="427"/>
                  <a:pt x="9699" y="43"/>
                  <a:pt x="9333" y="43"/>
                </a:cubicBezTo>
                <a:lnTo>
                  <a:pt x="4738" y="0"/>
                </a:lnTo>
                <a:lnTo>
                  <a:pt x="667" y="43"/>
                </a:lnTo>
                <a:cubicBezTo>
                  <a:pt x="298" y="43"/>
                  <a:pt x="0" y="427"/>
                  <a:pt x="0" y="903"/>
                </a:cubicBezTo>
                <a:lnTo>
                  <a:pt x="0" y="9186"/>
                </a:lnTo>
                <a:cubicBezTo>
                  <a:pt x="0" y="9659"/>
                  <a:pt x="298" y="10043"/>
                  <a:pt x="667" y="10043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3234" tIns="46616" rIns="93234" bIns="466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BBE1BE-A984-4340-B45C-814564B20B86}"/>
              </a:ext>
            </a:extLst>
          </p:cNvPr>
          <p:cNvSpPr txBox="1"/>
          <p:nvPr/>
        </p:nvSpPr>
        <p:spPr>
          <a:xfrm>
            <a:off x="4377832" y="1432077"/>
            <a:ext cx="2753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Action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3FAA38-2744-421E-A3A5-D55F2301E0D1}"/>
              </a:ext>
            </a:extLst>
          </p:cNvPr>
          <p:cNvGrpSpPr/>
          <p:nvPr/>
        </p:nvGrpSpPr>
        <p:grpSpPr>
          <a:xfrm>
            <a:off x="6145128" y="2401430"/>
            <a:ext cx="1758097" cy="1174812"/>
            <a:chOff x="6096000" y="2606605"/>
            <a:chExt cx="1802678" cy="1204603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1406E40-7FB9-4A5D-8BBC-2339FB6D1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4914" y="3242338"/>
              <a:ext cx="390684" cy="392535"/>
            </a:xfrm>
            <a:custGeom>
              <a:avLst/>
              <a:gdLst>
                <a:gd name="T0" fmla="*/ 27 w 132"/>
                <a:gd name="T1" fmla="*/ 32 h 132"/>
                <a:gd name="T2" fmla="*/ 27 w 132"/>
                <a:gd name="T3" fmla="*/ 40 h 132"/>
                <a:gd name="T4" fmla="*/ 17 w 132"/>
                <a:gd name="T5" fmla="*/ 50 h 132"/>
                <a:gd name="T6" fmla="*/ 1 w 132"/>
                <a:gd name="T7" fmla="*/ 53 h 132"/>
                <a:gd name="T8" fmla="*/ 3 w 132"/>
                <a:gd name="T9" fmla="*/ 67 h 132"/>
                <a:gd name="T10" fmla="*/ 20 w 132"/>
                <a:gd name="T11" fmla="*/ 75 h 132"/>
                <a:gd name="T12" fmla="*/ 20 w 132"/>
                <a:gd name="T13" fmla="*/ 89 h 132"/>
                <a:gd name="T14" fmla="*/ 11 w 132"/>
                <a:gd name="T15" fmla="*/ 102 h 132"/>
                <a:gd name="T16" fmla="*/ 22 w 132"/>
                <a:gd name="T17" fmla="*/ 111 h 132"/>
                <a:gd name="T18" fmla="*/ 40 w 132"/>
                <a:gd name="T19" fmla="*/ 104 h 132"/>
                <a:gd name="T20" fmla="*/ 49 w 132"/>
                <a:gd name="T21" fmla="*/ 114 h 132"/>
                <a:gd name="T22" fmla="*/ 52 w 132"/>
                <a:gd name="T23" fmla="*/ 131 h 132"/>
                <a:gd name="T24" fmla="*/ 67 w 132"/>
                <a:gd name="T25" fmla="*/ 129 h 132"/>
                <a:gd name="T26" fmla="*/ 75 w 132"/>
                <a:gd name="T27" fmla="*/ 111 h 132"/>
                <a:gd name="T28" fmla="*/ 81 w 132"/>
                <a:gd name="T29" fmla="*/ 110 h 132"/>
                <a:gd name="T30" fmla="*/ 88 w 132"/>
                <a:gd name="T31" fmla="*/ 112 h 132"/>
                <a:gd name="T32" fmla="*/ 102 w 132"/>
                <a:gd name="T33" fmla="*/ 121 h 132"/>
                <a:gd name="T34" fmla="*/ 111 w 132"/>
                <a:gd name="T35" fmla="*/ 110 h 132"/>
                <a:gd name="T36" fmla="*/ 104 w 132"/>
                <a:gd name="T37" fmla="*/ 92 h 132"/>
                <a:gd name="T38" fmla="*/ 107 w 132"/>
                <a:gd name="T39" fmla="*/ 86 h 132"/>
                <a:gd name="T40" fmla="*/ 114 w 132"/>
                <a:gd name="T41" fmla="*/ 82 h 132"/>
                <a:gd name="T42" fmla="*/ 130 w 132"/>
                <a:gd name="T43" fmla="*/ 79 h 132"/>
                <a:gd name="T44" fmla="*/ 128 w 132"/>
                <a:gd name="T45" fmla="*/ 65 h 132"/>
                <a:gd name="T46" fmla="*/ 111 w 132"/>
                <a:gd name="T47" fmla="*/ 57 h 132"/>
                <a:gd name="T48" fmla="*/ 110 w 132"/>
                <a:gd name="T49" fmla="*/ 51 h 132"/>
                <a:gd name="T50" fmla="*/ 112 w 132"/>
                <a:gd name="T51" fmla="*/ 43 h 132"/>
                <a:gd name="T52" fmla="*/ 121 w 132"/>
                <a:gd name="T53" fmla="*/ 30 h 132"/>
                <a:gd name="T54" fmla="*/ 109 w 132"/>
                <a:gd name="T55" fmla="*/ 21 h 132"/>
                <a:gd name="T56" fmla="*/ 91 w 132"/>
                <a:gd name="T57" fmla="*/ 27 h 132"/>
                <a:gd name="T58" fmla="*/ 86 w 132"/>
                <a:gd name="T59" fmla="*/ 25 h 132"/>
                <a:gd name="T60" fmla="*/ 82 w 132"/>
                <a:gd name="T61" fmla="*/ 18 h 132"/>
                <a:gd name="T62" fmla="*/ 79 w 132"/>
                <a:gd name="T63" fmla="*/ 1 h 132"/>
                <a:gd name="T64" fmla="*/ 65 w 132"/>
                <a:gd name="T65" fmla="*/ 3 h 132"/>
                <a:gd name="T66" fmla="*/ 57 w 132"/>
                <a:gd name="T67" fmla="*/ 21 h 132"/>
                <a:gd name="T68" fmla="*/ 51 w 132"/>
                <a:gd name="T69" fmla="*/ 22 h 132"/>
                <a:gd name="T70" fmla="*/ 43 w 132"/>
                <a:gd name="T71" fmla="*/ 20 h 132"/>
                <a:gd name="T72" fmla="*/ 29 w 132"/>
                <a:gd name="T73" fmla="*/ 11 h 132"/>
                <a:gd name="T74" fmla="*/ 21 w 132"/>
                <a:gd name="T75" fmla="*/ 22 h 132"/>
                <a:gd name="T76" fmla="*/ 80 w 132"/>
                <a:gd name="T77" fmla="*/ 85 h 132"/>
                <a:gd name="T78" fmla="*/ 51 w 132"/>
                <a:gd name="T79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32">
                  <a:moveTo>
                    <a:pt x="21" y="22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9" y="36"/>
                    <a:pt x="29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2"/>
                    <a:pt x="25" y="44"/>
                    <a:pt x="24" y="46"/>
                  </a:cubicBezTo>
                  <a:cubicBezTo>
                    <a:pt x="23" y="48"/>
                    <a:pt x="21" y="50"/>
                    <a:pt x="17" y="50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3" y="49"/>
                    <a:pt x="1" y="51"/>
                    <a:pt x="1" y="5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1" y="66"/>
                    <a:pt x="3" y="6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8" y="70"/>
                    <a:pt x="20" y="72"/>
                    <a:pt x="20" y="75"/>
                  </a:cubicBezTo>
                  <a:cubicBezTo>
                    <a:pt x="21" y="77"/>
                    <a:pt x="21" y="79"/>
                    <a:pt x="22" y="82"/>
                  </a:cubicBezTo>
                  <a:cubicBezTo>
                    <a:pt x="23" y="84"/>
                    <a:pt x="23" y="86"/>
                    <a:pt x="20" y="89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0" y="98"/>
                    <a:pt x="10" y="101"/>
                    <a:pt x="11" y="102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8" y="111"/>
                    <a:pt x="20" y="112"/>
                    <a:pt x="22" y="111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6" y="102"/>
                    <a:pt x="38" y="103"/>
                    <a:pt x="40" y="104"/>
                  </a:cubicBezTo>
                  <a:cubicBezTo>
                    <a:pt x="42" y="106"/>
                    <a:pt x="44" y="107"/>
                    <a:pt x="45" y="108"/>
                  </a:cubicBezTo>
                  <a:cubicBezTo>
                    <a:pt x="48" y="108"/>
                    <a:pt x="49" y="110"/>
                    <a:pt x="49" y="114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29"/>
                    <a:pt x="51" y="130"/>
                    <a:pt x="52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4" y="132"/>
                    <a:pt x="66" y="131"/>
                    <a:pt x="67" y="129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70" y="113"/>
                    <a:pt x="72" y="112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7" y="111"/>
                    <a:pt x="79" y="110"/>
                    <a:pt x="81" y="110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3" y="109"/>
                    <a:pt x="85" y="109"/>
                    <a:pt x="88" y="112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8" y="122"/>
                    <a:pt x="101" y="122"/>
                    <a:pt x="102" y="121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1" y="114"/>
                    <a:pt x="112" y="112"/>
                    <a:pt x="111" y="110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2" y="96"/>
                    <a:pt x="103" y="94"/>
                    <a:pt x="104" y="92"/>
                  </a:cubicBezTo>
                  <a:cubicBezTo>
                    <a:pt x="104" y="92"/>
                    <a:pt x="104" y="91"/>
                    <a:pt x="104" y="91"/>
                  </a:cubicBezTo>
                  <a:cubicBezTo>
                    <a:pt x="105" y="90"/>
                    <a:pt x="106" y="88"/>
                    <a:pt x="107" y="86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108" y="84"/>
                    <a:pt x="110" y="82"/>
                    <a:pt x="114" y="82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8" y="83"/>
                    <a:pt x="130" y="81"/>
                    <a:pt x="130" y="7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2" y="68"/>
                    <a:pt x="131" y="66"/>
                    <a:pt x="128" y="65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3" y="61"/>
                    <a:pt x="112" y="59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1" y="55"/>
                    <a:pt x="110" y="53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49"/>
                    <a:pt x="109" y="46"/>
                    <a:pt x="112" y="43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2" y="34"/>
                    <a:pt x="122" y="31"/>
                    <a:pt x="121" y="30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1"/>
                    <a:pt x="112" y="20"/>
                    <a:pt x="109" y="21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6" y="30"/>
                    <a:pt x="93" y="29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0" y="26"/>
                    <a:pt x="88" y="25"/>
                    <a:pt x="86" y="25"/>
                  </a:cubicBezTo>
                  <a:cubicBezTo>
                    <a:pt x="86" y="25"/>
                    <a:pt x="86" y="24"/>
                    <a:pt x="86" y="24"/>
                  </a:cubicBezTo>
                  <a:cubicBezTo>
                    <a:pt x="84" y="23"/>
                    <a:pt x="82" y="22"/>
                    <a:pt x="82" y="18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3"/>
                    <a:pt x="80" y="1"/>
                    <a:pt x="7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6" y="1"/>
                    <a:pt x="65" y="3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9"/>
                    <a:pt x="59" y="20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5" y="21"/>
                    <a:pt x="5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8" y="23"/>
                    <a:pt x="46" y="23"/>
                    <a:pt x="43" y="2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0"/>
                    <a:pt x="31" y="10"/>
                    <a:pt x="29" y="11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8"/>
                    <a:pt x="20" y="20"/>
                    <a:pt x="21" y="22"/>
                  </a:cubicBezTo>
                  <a:close/>
                  <a:moveTo>
                    <a:pt x="85" y="51"/>
                  </a:moveTo>
                  <a:cubicBezTo>
                    <a:pt x="93" y="62"/>
                    <a:pt x="91" y="77"/>
                    <a:pt x="80" y="85"/>
                  </a:cubicBezTo>
                  <a:cubicBezTo>
                    <a:pt x="70" y="93"/>
                    <a:pt x="55" y="91"/>
                    <a:pt x="47" y="81"/>
                  </a:cubicBezTo>
                  <a:cubicBezTo>
                    <a:pt x="38" y="70"/>
                    <a:pt x="40" y="55"/>
                    <a:pt x="51" y="47"/>
                  </a:cubicBezTo>
                  <a:cubicBezTo>
                    <a:pt x="62" y="39"/>
                    <a:pt x="77" y="41"/>
                    <a:pt x="85" y="5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47" tIns="46623" rIns="93247" bIns="4662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10A59690-8484-46B2-9835-F838EDF23C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6000" y="3201603"/>
              <a:ext cx="606320" cy="609605"/>
            </a:xfrm>
            <a:custGeom>
              <a:avLst/>
              <a:gdLst>
                <a:gd name="T0" fmla="*/ 136 w 138"/>
                <a:gd name="T1" fmla="*/ 83 h 139"/>
                <a:gd name="T2" fmla="*/ 126 w 138"/>
                <a:gd name="T3" fmla="*/ 72 h 139"/>
                <a:gd name="T4" fmla="*/ 136 w 138"/>
                <a:gd name="T5" fmla="*/ 61 h 139"/>
                <a:gd name="T6" fmla="*/ 127 w 138"/>
                <a:gd name="T7" fmla="*/ 53 h 139"/>
                <a:gd name="T8" fmla="*/ 124 w 138"/>
                <a:gd name="T9" fmla="*/ 44 h 139"/>
                <a:gd name="T10" fmla="*/ 126 w 138"/>
                <a:gd name="T11" fmla="*/ 32 h 139"/>
                <a:gd name="T12" fmla="*/ 111 w 138"/>
                <a:gd name="T13" fmla="*/ 31 h 139"/>
                <a:gd name="T14" fmla="*/ 111 w 138"/>
                <a:gd name="T15" fmla="*/ 16 h 139"/>
                <a:gd name="T16" fmla="*/ 98 w 138"/>
                <a:gd name="T17" fmla="*/ 17 h 139"/>
                <a:gd name="T18" fmla="*/ 90 w 138"/>
                <a:gd name="T19" fmla="*/ 13 h 139"/>
                <a:gd name="T20" fmla="*/ 82 w 138"/>
                <a:gd name="T21" fmla="*/ 3 h 139"/>
                <a:gd name="T22" fmla="*/ 72 w 138"/>
                <a:gd name="T23" fmla="*/ 13 h 139"/>
                <a:gd name="T24" fmla="*/ 61 w 138"/>
                <a:gd name="T25" fmla="*/ 2 h 139"/>
                <a:gd name="T26" fmla="*/ 52 w 138"/>
                <a:gd name="T27" fmla="*/ 11 h 139"/>
                <a:gd name="T28" fmla="*/ 44 w 138"/>
                <a:gd name="T29" fmla="*/ 15 h 139"/>
                <a:gd name="T30" fmla="*/ 31 w 138"/>
                <a:gd name="T31" fmla="*/ 13 h 139"/>
                <a:gd name="T32" fmla="*/ 31 w 138"/>
                <a:gd name="T33" fmla="*/ 27 h 139"/>
                <a:gd name="T34" fmla="*/ 15 w 138"/>
                <a:gd name="T35" fmla="*/ 28 h 139"/>
                <a:gd name="T36" fmla="*/ 16 w 138"/>
                <a:gd name="T37" fmla="*/ 40 h 139"/>
                <a:gd name="T38" fmla="*/ 12 w 138"/>
                <a:gd name="T39" fmla="*/ 49 h 139"/>
                <a:gd name="T40" fmla="*/ 2 w 138"/>
                <a:gd name="T41" fmla="*/ 56 h 139"/>
                <a:gd name="T42" fmla="*/ 12 w 138"/>
                <a:gd name="T43" fmla="*/ 67 h 139"/>
                <a:gd name="T44" fmla="*/ 1 w 138"/>
                <a:gd name="T45" fmla="*/ 78 h 139"/>
                <a:gd name="T46" fmla="*/ 11 w 138"/>
                <a:gd name="T47" fmla="*/ 86 h 139"/>
                <a:gd name="T48" fmla="*/ 14 w 138"/>
                <a:gd name="T49" fmla="*/ 95 h 139"/>
                <a:gd name="T50" fmla="*/ 12 w 138"/>
                <a:gd name="T51" fmla="*/ 107 h 139"/>
                <a:gd name="T52" fmla="*/ 27 w 138"/>
                <a:gd name="T53" fmla="*/ 108 h 139"/>
                <a:gd name="T54" fmla="*/ 27 w 138"/>
                <a:gd name="T55" fmla="*/ 123 h 139"/>
                <a:gd name="T56" fmla="*/ 40 w 138"/>
                <a:gd name="T57" fmla="*/ 123 h 139"/>
                <a:gd name="T58" fmla="*/ 48 w 138"/>
                <a:gd name="T59" fmla="*/ 126 h 139"/>
                <a:gd name="T60" fmla="*/ 56 w 138"/>
                <a:gd name="T61" fmla="*/ 136 h 139"/>
                <a:gd name="T62" fmla="*/ 66 w 138"/>
                <a:gd name="T63" fmla="*/ 127 h 139"/>
                <a:gd name="T64" fmla="*/ 77 w 138"/>
                <a:gd name="T65" fmla="*/ 137 h 139"/>
                <a:gd name="T66" fmla="*/ 86 w 138"/>
                <a:gd name="T67" fmla="*/ 128 h 139"/>
                <a:gd name="T68" fmla="*/ 94 w 138"/>
                <a:gd name="T69" fmla="*/ 125 h 139"/>
                <a:gd name="T70" fmla="*/ 107 w 138"/>
                <a:gd name="T71" fmla="*/ 126 h 139"/>
                <a:gd name="T72" fmla="*/ 107 w 138"/>
                <a:gd name="T73" fmla="*/ 112 h 139"/>
                <a:gd name="T74" fmla="*/ 123 w 138"/>
                <a:gd name="T75" fmla="*/ 111 h 139"/>
                <a:gd name="T76" fmla="*/ 122 w 138"/>
                <a:gd name="T77" fmla="*/ 99 h 139"/>
                <a:gd name="T78" fmla="*/ 126 w 138"/>
                <a:gd name="T79" fmla="*/ 91 h 139"/>
                <a:gd name="T80" fmla="*/ 81 w 138"/>
                <a:gd name="T81" fmla="*/ 68 h 139"/>
                <a:gd name="T82" fmla="*/ 57 w 138"/>
                <a:gd name="T83" fmla="*/ 72 h 139"/>
                <a:gd name="T84" fmla="*/ 81 w 138"/>
                <a:gd name="T85" fmla="*/ 6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" h="139">
                  <a:moveTo>
                    <a:pt x="135" y="88"/>
                  </a:moveTo>
                  <a:cubicBezTo>
                    <a:pt x="137" y="87"/>
                    <a:pt x="138" y="85"/>
                    <a:pt x="136" y="83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7" y="75"/>
                    <a:pt x="126" y="73"/>
                    <a:pt x="126" y="72"/>
                  </a:cubicBezTo>
                  <a:cubicBezTo>
                    <a:pt x="126" y="72"/>
                    <a:pt x="128" y="69"/>
                    <a:pt x="130" y="67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8" y="59"/>
                    <a:pt x="138" y="57"/>
                    <a:pt x="136" y="56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2"/>
                    <a:pt x="123" y="51"/>
                    <a:pt x="123" y="50"/>
                  </a:cubicBezTo>
                  <a:cubicBezTo>
                    <a:pt x="122" y="50"/>
                    <a:pt x="123" y="46"/>
                    <a:pt x="124" y="44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9" y="34"/>
                    <a:pt x="128" y="32"/>
                    <a:pt x="126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4" y="32"/>
                    <a:pt x="111" y="32"/>
                    <a:pt x="111" y="31"/>
                  </a:cubicBezTo>
                  <a:cubicBezTo>
                    <a:pt x="111" y="31"/>
                    <a:pt x="110" y="28"/>
                    <a:pt x="110" y="2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3"/>
                    <a:pt x="109" y="12"/>
                    <a:pt x="107" y="13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6" y="18"/>
                    <a:pt x="94" y="18"/>
                    <a:pt x="93" y="18"/>
                  </a:cubicBezTo>
                  <a:cubicBezTo>
                    <a:pt x="93" y="18"/>
                    <a:pt x="91" y="15"/>
                    <a:pt x="90" y="13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2"/>
                    <a:pt x="84" y="1"/>
                    <a:pt x="82" y="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11"/>
                    <a:pt x="72" y="13"/>
                    <a:pt x="72" y="13"/>
                  </a:cubicBezTo>
                  <a:cubicBezTo>
                    <a:pt x="71" y="13"/>
                    <a:pt x="68" y="11"/>
                    <a:pt x="66" y="9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0"/>
                    <a:pt x="57" y="0"/>
                    <a:pt x="56" y="3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1" y="14"/>
                    <a:pt x="50" y="16"/>
                    <a:pt x="50" y="16"/>
                  </a:cubicBezTo>
                  <a:cubicBezTo>
                    <a:pt x="49" y="16"/>
                    <a:pt x="46" y="16"/>
                    <a:pt x="44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1" y="10"/>
                    <a:pt x="31" y="1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5"/>
                    <a:pt x="31" y="27"/>
                    <a:pt x="31" y="27"/>
                  </a:cubicBezTo>
                  <a:cubicBezTo>
                    <a:pt x="30" y="28"/>
                    <a:pt x="27" y="29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3" y="28"/>
                    <a:pt x="11" y="29"/>
                    <a:pt x="12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3"/>
                    <a:pt x="18" y="45"/>
                    <a:pt x="17" y="45"/>
                  </a:cubicBezTo>
                  <a:cubicBezTo>
                    <a:pt x="17" y="46"/>
                    <a:pt x="15" y="48"/>
                    <a:pt x="12" y="4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2"/>
                    <a:pt x="0" y="54"/>
                    <a:pt x="2" y="56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1" y="64"/>
                    <a:pt x="12" y="66"/>
                    <a:pt x="12" y="67"/>
                  </a:cubicBezTo>
                  <a:cubicBezTo>
                    <a:pt x="12" y="68"/>
                    <a:pt x="10" y="70"/>
                    <a:pt x="8" y="72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80"/>
                    <a:pt x="0" y="82"/>
                    <a:pt x="2" y="83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3" y="87"/>
                    <a:pt x="15" y="89"/>
                    <a:pt x="15" y="89"/>
                  </a:cubicBezTo>
                  <a:cubicBezTo>
                    <a:pt x="16" y="90"/>
                    <a:pt x="15" y="93"/>
                    <a:pt x="14" y="95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9" y="105"/>
                    <a:pt x="10" y="107"/>
                    <a:pt x="12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4" y="107"/>
                    <a:pt x="26" y="108"/>
                    <a:pt x="27" y="108"/>
                  </a:cubicBezTo>
                  <a:cubicBezTo>
                    <a:pt x="27" y="108"/>
                    <a:pt x="28" y="112"/>
                    <a:pt x="28" y="114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7" y="126"/>
                    <a:pt x="29" y="127"/>
                    <a:pt x="31" y="126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2" y="122"/>
                    <a:pt x="44" y="121"/>
                    <a:pt x="45" y="121"/>
                  </a:cubicBezTo>
                  <a:cubicBezTo>
                    <a:pt x="45" y="121"/>
                    <a:pt x="47" y="124"/>
                    <a:pt x="48" y="126"/>
                  </a:cubicBezTo>
                  <a:cubicBezTo>
                    <a:pt x="51" y="135"/>
                    <a:pt x="51" y="135"/>
                    <a:pt x="51" y="135"/>
                  </a:cubicBezTo>
                  <a:cubicBezTo>
                    <a:pt x="52" y="138"/>
                    <a:pt x="54" y="138"/>
                    <a:pt x="56" y="136"/>
                  </a:cubicBezTo>
                  <a:cubicBezTo>
                    <a:pt x="62" y="130"/>
                    <a:pt x="62" y="130"/>
                    <a:pt x="62" y="130"/>
                  </a:cubicBezTo>
                  <a:cubicBezTo>
                    <a:pt x="64" y="128"/>
                    <a:pt x="66" y="127"/>
                    <a:pt x="66" y="127"/>
                  </a:cubicBezTo>
                  <a:cubicBezTo>
                    <a:pt x="67" y="127"/>
                    <a:pt x="70" y="128"/>
                    <a:pt x="71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9" y="139"/>
                    <a:pt x="81" y="139"/>
                    <a:pt x="82" y="136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87" y="125"/>
                    <a:pt x="88" y="123"/>
                    <a:pt x="88" y="123"/>
                  </a:cubicBezTo>
                  <a:cubicBezTo>
                    <a:pt x="89" y="123"/>
                    <a:pt x="92" y="124"/>
                    <a:pt x="94" y="125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5" y="130"/>
                    <a:pt x="107" y="129"/>
                    <a:pt x="107" y="126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7" y="115"/>
                    <a:pt x="107" y="112"/>
                    <a:pt x="107" y="112"/>
                  </a:cubicBezTo>
                  <a:cubicBezTo>
                    <a:pt x="108" y="111"/>
                    <a:pt x="111" y="110"/>
                    <a:pt x="114" y="111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5" y="112"/>
                    <a:pt x="127" y="110"/>
                    <a:pt x="126" y="107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21" y="97"/>
                    <a:pt x="120" y="94"/>
                    <a:pt x="121" y="94"/>
                  </a:cubicBezTo>
                  <a:cubicBezTo>
                    <a:pt x="121" y="93"/>
                    <a:pt x="123" y="91"/>
                    <a:pt x="126" y="91"/>
                  </a:cubicBezTo>
                  <a:lnTo>
                    <a:pt x="135" y="88"/>
                  </a:lnTo>
                  <a:close/>
                  <a:moveTo>
                    <a:pt x="81" y="68"/>
                  </a:moveTo>
                  <a:cubicBezTo>
                    <a:pt x="82" y="74"/>
                    <a:pt x="77" y="80"/>
                    <a:pt x="71" y="81"/>
                  </a:cubicBezTo>
                  <a:cubicBezTo>
                    <a:pt x="64" y="83"/>
                    <a:pt x="58" y="78"/>
                    <a:pt x="57" y="72"/>
                  </a:cubicBezTo>
                  <a:cubicBezTo>
                    <a:pt x="56" y="65"/>
                    <a:pt x="60" y="59"/>
                    <a:pt x="67" y="58"/>
                  </a:cubicBezTo>
                  <a:cubicBezTo>
                    <a:pt x="74" y="57"/>
                    <a:pt x="80" y="61"/>
                    <a:pt x="81" y="68"/>
                  </a:cubicBez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47" tIns="46623" rIns="93247" bIns="4662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9E4BB59E-E748-4340-B8EA-9148D64C45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9689" y="2606605"/>
              <a:ext cx="938989" cy="900509"/>
            </a:xfrm>
            <a:custGeom>
              <a:avLst/>
              <a:gdLst>
                <a:gd name="T0" fmla="*/ 238 w 265"/>
                <a:gd name="T1" fmla="*/ 106 h 265"/>
                <a:gd name="T2" fmla="*/ 253 w 265"/>
                <a:gd name="T3" fmla="*/ 77 h 265"/>
                <a:gd name="T4" fmla="*/ 219 w 265"/>
                <a:gd name="T5" fmla="*/ 67 h 265"/>
                <a:gd name="T6" fmla="*/ 221 w 265"/>
                <a:gd name="T7" fmla="*/ 34 h 265"/>
                <a:gd name="T8" fmla="*/ 188 w 265"/>
                <a:gd name="T9" fmla="*/ 39 h 265"/>
                <a:gd name="T10" fmla="*/ 177 w 265"/>
                <a:gd name="T11" fmla="*/ 8 h 265"/>
                <a:gd name="T12" fmla="*/ 147 w 265"/>
                <a:gd name="T13" fmla="*/ 25 h 265"/>
                <a:gd name="T14" fmla="*/ 126 w 265"/>
                <a:gd name="T15" fmla="*/ 0 h 265"/>
                <a:gd name="T16" fmla="*/ 105 w 265"/>
                <a:gd name="T17" fmla="*/ 27 h 265"/>
                <a:gd name="T18" fmla="*/ 76 w 265"/>
                <a:gd name="T19" fmla="*/ 13 h 265"/>
                <a:gd name="T20" fmla="*/ 66 w 265"/>
                <a:gd name="T21" fmla="*/ 46 h 265"/>
                <a:gd name="T22" fmla="*/ 34 w 265"/>
                <a:gd name="T23" fmla="*/ 44 h 265"/>
                <a:gd name="T24" fmla="*/ 38 w 265"/>
                <a:gd name="T25" fmla="*/ 77 h 265"/>
                <a:gd name="T26" fmla="*/ 8 w 265"/>
                <a:gd name="T27" fmla="*/ 88 h 265"/>
                <a:gd name="T28" fmla="*/ 24 w 265"/>
                <a:gd name="T29" fmla="*/ 118 h 265"/>
                <a:gd name="T30" fmla="*/ 0 w 265"/>
                <a:gd name="T31" fmla="*/ 140 h 265"/>
                <a:gd name="T32" fmla="*/ 27 w 265"/>
                <a:gd name="T33" fmla="*/ 160 h 265"/>
                <a:gd name="T34" fmla="*/ 12 w 265"/>
                <a:gd name="T35" fmla="*/ 189 h 265"/>
                <a:gd name="T36" fmla="*/ 46 w 265"/>
                <a:gd name="T37" fmla="*/ 199 h 265"/>
                <a:gd name="T38" fmla="*/ 43 w 265"/>
                <a:gd name="T39" fmla="*/ 231 h 265"/>
                <a:gd name="T40" fmla="*/ 77 w 265"/>
                <a:gd name="T41" fmla="*/ 227 h 265"/>
                <a:gd name="T42" fmla="*/ 87 w 265"/>
                <a:gd name="T43" fmla="*/ 258 h 265"/>
                <a:gd name="T44" fmla="*/ 118 w 265"/>
                <a:gd name="T45" fmla="*/ 241 h 265"/>
                <a:gd name="T46" fmla="*/ 139 w 265"/>
                <a:gd name="T47" fmla="*/ 265 h 265"/>
                <a:gd name="T48" fmla="*/ 160 w 265"/>
                <a:gd name="T49" fmla="*/ 239 h 265"/>
                <a:gd name="T50" fmla="*/ 189 w 265"/>
                <a:gd name="T51" fmla="*/ 253 h 265"/>
                <a:gd name="T52" fmla="*/ 198 w 265"/>
                <a:gd name="T53" fmla="*/ 220 h 265"/>
                <a:gd name="T54" fmla="*/ 231 w 265"/>
                <a:gd name="T55" fmla="*/ 222 h 265"/>
                <a:gd name="T56" fmla="*/ 226 w 265"/>
                <a:gd name="T57" fmla="*/ 188 h 265"/>
                <a:gd name="T58" fmla="*/ 257 w 265"/>
                <a:gd name="T59" fmla="*/ 178 h 265"/>
                <a:gd name="T60" fmla="*/ 241 w 265"/>
                <a:gd name="T61" fmla="*/ 148 h 265"/>
                <a:gd name="T62" fmla="*/ 265 w 265"/>
                <a:gd name="T63" fmla="*/ 126 h 265"/>
                <a:gd name="T64" fmla="*/ 204 w 265"/>
                <a:gd name="T65" fmla="*/ 158 h 265"/>
                <a:gd name="T66" fmla="*/ 204 w 265"/>
                <a:gd name="T67" fmla="*/ 108 h 265"/>
                <a:gd name="T68" fmla="*/ 214 w 265"/>
                <a:gd name="T69" fmla="*/ 154 h 265"/>
                <a:gd name="T70" fmla="*/ 163 w 265"/>
                <a:gd name="T71" fmla="*/ 109 h 265"/>
                <a:gd name="T72" fmla="*/ 175 w 265"/>
                <a:gd name="T73" fmla="*/ 60 h 265"/>
                <a:gd name="T74" fmla="*/ 111 w 265"/>
                <a:gd name="T75" fmla="*/ 50 h 265"/>
                <a:gd name="T76" fmla="*/ 158 w 265"/>
                <a:gd name="T77" fmla="*/ 60 h 265"/>
                <a:gd name="T78" fmla="*/ 107 w 265"/>
                <a:gd name="T79" fmla="*/ 60 h 265"/>
                <a:gd name="T80" fmla="*/ 132 w 265"/>
                <a:gd name="T81" fmla="*/ 154 h 265"/>
                <a:gd name="T82" fmla="*/ 153 w 265"/>
                <a:gd name="T83" fmla="*/ 133 h 265"/>
                <a:gd name="T84" fmla="*/ 108 w 265"/>
                <a:gd name="T85" fmla="*/ 101 h 265"/>
                <a:gd name="T86" fmla="*/ 59 w 265"/>
                <a:gd name="T87" fmla="*/ 89 h 265"/>
                <a:gd name="T88" fmla="*/ 50 w 265"/>
                <a:gd name="T89" fmla="*/ 153 h 265"/>
                <a:gd name="T90" fmla="*/ 60 w 265"/>
                <a:gd name="T91" fmla="*/ 107 h 265"/>
                <a:gd name="T92" fmla="*/ 60 w 265"/>
                <a:gd name="T93" fmla="*/ 157 h 265"/>
                <a:gd name="T94" fmla="*/ 63 w 265"/>
                <a:gd name="T95" fmla="*/ 165 h 265"/>
                <a:gd name="T96" fmla="*/ 98 w 265"/>
                <a:gd name="T97" fmla="*/ 201 h 265"/>
                <a:gd name="T98" fmla="*/ 58 w 265"/>
                <a:gd name="T99" fmla="*/ 175 h 265"/>
                <a:gd name="T100" fmla="*/ 110 w 265"/>
                <a:gd name="T101" fmla="*/ 214 h 265"/>
                <a:gd name="T102" fmla="*/ 136 w 265"/>
                <a:gd name="T103" fmla="*/ 171 h 265"/>
                <a:gd name="T104" fmla="*/ 174 w 265"/>
                <a:gd name="T105" fmla="*/ 206 h 265"/>
                <a:gd name="T106" fmla="*/ 162 w 265"/>
                <a:gd name="T107" fmla="*/ 157 h 265"/>
                <a:gd name="T108" fmla="*/ 192 w 265"/>
                <a:gd name="T109" fmla="*/ 19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5" h="265">
                  <a:moveTo>
                    <a:pt x="260" y="121"/>
                  </a:moveTo>
                  <a:cubicBezTo>
                    <a:pt x="241" y="118"/>
                    <a:pt x="241" y="118"/>
                    <a:pt x="241" y="118"/>
                  </a:cubicBezTo>
                  <a:cubicBezTo>
                    <a:pt x="240" y="114"/>
                    <a:pt x="239" y="110"/>
                    <a:pt x="238" y="106"/>
                  </a:cubicBezTo>
                  <a:cubicBezTo>
                    <a:pt x="255" y="95"/>
                    <a:pt x="255" y="95"/>
                    <a:pt x="255" y="95"/>
                  </a:cubicBezTo>
                  <a:cubicBezTo>
                    <a:pt x="258" y="94"/>
                    <a:pt x="259" y="91"/>
                    <a:pt x="258" y="89"/>
                  </a:cubicBezTo>
                  <a:cubicBezTo>
                    <a:pt x="253" y="77"/>
                    <a:pt x="253" y="77"/>
                    <a:pt x="253" y="77"/>
                  </a:cubicBezTo>
                  <a:cubicBezTo>
                    <a:pt x="252" y="74"/>
                    <a:pt x="249" y="73"/>
                    <a:pt x="246" y="74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5" y="74"/>
                    <a:pt x="222" y="71"/>
                    <a:pt x="219" y="67"/>
                  </a:cubicBezTo>
                  <a:cubicBezTo>
                    <a:pt x="231" y="51"/>
                    <a:pt x="231" y="51"/>
                    <a:pt x="231" y="51"/>
                  </a:cubicBezTo>
                  <a:cubicBezTo>
                    <a:pt x="233" y="49"/>
                    <a:pt x="233" y="46"/>
                    <a:pt x="231" y="4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0" y="33"/>
                    <a:pt x="217" y="33"/>
                    <a:pt x="215" y="34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5" y="43"/>
                    <a:pt x="192" y="41"/>
                    <a:pt x="188" y="3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7"/>
                    <a:pt x="192" y="14"/>
                    <a:pt x="190" y="13"/>
                  </a:cubicBezTo>
                  <a:cubicBezTo>
                    <a:pt x="177" y="8"/>
                    <a:pt x="177" y="8"/>
                    <a:pt x="177" y="8"/>
                  </a:cubicBezTo>
                  <a:cubicBezTo>
                    <a:pt x="175" y="7"/>
                    <a:pt x="172" y="8"/>
                    <a:pt x="171" y="1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6" y="26"/>
                    <a:pt x="152" y="25"/>
                    <a:pt x="147" y="2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2"/>
                    <a:pt x="142" y="0"/>
                    <a:pt x="139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3" y="0"/>
                    <a:pt x="121" y="2"/>
                    <a:pt x="121" y="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3" y="25"/>
                    <a:pt x="109" y="26"/>
                    <a:pt x="105" y="2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8"/>
                    <a:pt x="91" y="7"/>
                    <a:pt x="88" y="8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4" y="14"/>
                    <a:pt x="72" y="16"/>
                    <a:pt x="73" y="19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4" y="41"/>
                    <a:pt x="70" y="43"/>
                    <a:pt x="66" y="46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8" y="33"/>
                    <a:pt x="45" y="33"/>
                    <a:pt x="43" y="3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2" y="46"/>
                    <a:pt x="32" y="49"/>
                    <a:pt x="33" y="51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3" y="70"/>
                    <a:pt x="41" y="74"/>
                    <a:pt x="38" y="77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6" y="72"/>
                    <a:pt x="14" y="73"/>
                    <a:pt x="13" y="75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0"/>
                    <a:pt x="8" y="93"/>
                    <a:pt x="10" y="94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6" y="109"/>
                    <a:pt x="25" y="114"/>
                    <a:pt x="24" y="118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2" y="121"/>
                    <a:pt x="0" y="124"/>
                    <a:pt x="0" y="12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2" y="144"/>
                    <a:pt x="4" y="145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5" y="152"/>
                    <a:pt x="26" y="156"/>
                    <a:pt x="27" y="16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7" y="172"/>
                    <a:pt x="6" y="175"/>
                    <a:pt x="7" y="177"/>
                  </a:cubicBezTo>
                  <a:cubicBezTo>
                    <a:pt x="12" y="189"/>
                    <a:pt x="12" y="189"/>
                    <a:pt x="12" y="189"/>
                  </a:cubicBezTo>
                  <a:cubicBezTo>
                    <a:pt x="13" y="192"/>
                    <a:pt x="16" y="193"/>
                    <a:pt x="18" y="192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40" y="191"/>
                    <a:pt x="43" y="195"/>
                    <a:pt x="46" y="199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217"/>
                    <a:pt x="32" y="220"/>
                    <a:pt x="34" y="222"/>
                  </a:cubicBezTo>
                  <a:cubicBezTo>
                    <a:pt x="43" y="231"/>
                    <a:pt x="43" y="231"/>
                    <a:pt x="43" y="231"/>
                  </a:cubicBezTo>
                  <a:cubicBezTo>
                    <a:pt x="45" y="233"/>
                    <a:pt x="48" y="233"/>
                    <a:pt x="50" y="232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70" y="222"/>
                    <a:pt x="73" y="225"/>
                    <a:pt x="77" y="227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1" y="249"/>
                    <a:pt x="73" y="252"/>
                    <a:pt x="75" y="253"/>
                  </a:cubicBezTo>
                  <a:cubicBezTo>
                    <a:pt x="87" y="258"/>
                    <a:pt x="87" y="258"/>
                    <a:pt x="87" y="258"/>
                  </a:cubicBezTo>
                  <a:cubicBezTo>
                    <a:pt x="90" y="259"/>
                    <a:pt x="92" y="258"/>
                    <a:pt x="94" y="256"/>
                  </a:cubicBezTo>
                  <a:cubicBezTo>
                    <a:pt x="104" y="238"/>
                    <a:pt x="104" y="238"/>
                    <a:pt x="104" y="238"/>
                  </a:cubicBezTo>
                  <a:cubicBezTo>
                    <a:pt x="108" y="240"/>
                    <a:pt x="113" y="240"/>
                    <a:pt x="118" y="241"/>
                  </a:cubicBezTo>
                  <a:cubicBezTo>
                    <a:pt x="121" y="261"/>
                    <a:pt x="121" y="261"/>
                    <a:pt x="121" y="261"/>
                  </a:cubicBezTo>
                  <a:cubicBezTo>
                    <a:pt x="121" y="263"/>
                    <a:pt x="123" y="265"/>
                    <a:pt x="126" y="265"/>
                  </a:cubicBezTo>
                  <a:cubicBezTo>
                    <a:pt x="139" y="265"/>
                    <a:pt x="139" y="265"/>
                    <a:pt x="139" y="265"/>
                  </a:cubicBezTo>
                  <a:cubicBezTo>
                    <a:pt x="142" y="265"/>
                    <a:pt x="144" y="263"/>
                    <a:pt x="144" y="261"/>
                  </a:cubicBezTo>
                  <a:cubicBezTo>
                    <a:pt x="147" y="241"/>
                    <a:pt x="147" y="241"/>
                    <a:pt x="147" y="241"/>
                  </a:cubicBezTo>
                  <a:cubicBezTo>
                    <a:pt x="151" y="240"/>
                    <a:pt x="156" y="240"/>
                    <a:pt x="160" y="239"/>
                  </a:cubicBezTo>
                  <a:cubicBezTo>
                    <a:pt x="170" y="256"/>
                    <a:pt x="170" y="256"/>
                    <a:pt x="170" y="256"/>
                  </a:cubicBezTo>
                  <a:cubicBezTo>
                    <a:pt x="171" y="258"/>
                    <a:pt x="174" y="259"/>
                    <a:pt x="176" y="258"/>
                  </a:cubicBezTo>
                  <a:cubicBezTo>
                    <a:pt x="189" y="253"/>
                    <a:pt x="189" y="253"/>
                    <a:pt x="189" y="253"/>
                  </a:cubicBezTo>
                  <a:cubicBezTo>
                    <a:pt x="191" y="252"/>
                    <a:pt x="192" y="249"/>
                    <a:pt x="192" y="247"/>
                  </a:cubicBezTo>
                  <a:cubicBezTo>
                    <a:pt x="187" y="227"/>
                    <a:pt x="187" y="227"/>
                    <a:pt x="187" y="227"/>
                  </a:cubicBezTo>
                  <a:cubicBezTo>
                    <a:pt x="191" y="225"/>
                    <a:pt x="195" y="223"/>
                    <a:pt x="198" y="220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7" y="233"/>
                    <a:pt x="220" y="233"/>
                    <a:pt x="221" y="231"/>
                  </a:cubicBezTo>
                  <a:cubicBezTo>
                    <a:pt x="231" y="222"/>
                    <a:pt x="231" y="222"/>
                    <a:pt x="231" y="222"/>
                  </a:cubicBezTo>
                  <a:cubicBezTo>
                    <a:pt x="233" y="220"/>
                    <a:pt x="233" y="217"/>
                    <a:pt x="231" y="215"/>
                  </a:cubicBezTo>
                  <a:cubicBezTo>
                    <a:pt x="219" y="199"/>
                    <a:pt x="219" y="199"/>
                    <a:pt x="219" y="199"/>
                  </a:cubicBezTo>
                  <a:cubicBezTo>
                    <a:pt x="222" y="196"/>
                    <a:pt x="224" y="192"/>
                    <a:pt x="226" y="188"/>
                  </a:cubicBezTo>
                  <a:cubicBezTo>
                    <a:pt x="246" y="193"/>
                    <a:pt x="246" y="193"/>
                    <a:pt x="246" y="193"/>
                  </a:cubicBezTo>
                  <a:cubicBezTo>
                    <a:pt x="248" y="194"/>
                    <a:pt x="251" y="193"/>
                    <a:pt x="252" y="190"/>
                  </a:cubicBezTo>
                  <a:cubicBezTo>
                    <a:pt x="257" y="178"/>
                    <a:pt x="257" y="178"/>
                    <a:pt x="257" y="178"/>
                  </a:cubicBezTo>
                  <a:cubicBezTo>
                    <a:pt x="258" y="176"/>
                    <a:pt x="257" y="173"/>
                    <a:pt x="255" y="172"/>
                  </a:cubicBezTo>
                  <a:cubicBezTo>
                    <a:pt x="238" y="161"/>
                    <a:pt x="238" y="161"/>
                    <a:pt x="238" y="161"/>
                  </a:cubicBezTo>
                  <a:cubicBezTo>
                    <a:pt x="239" y="157"/>
                    <a:pt x="240" y="152"/>
                    <a:pt x="241" y="148"/>
                  </a:cubicBezTo>
                  <a:cubicBezTo>
                    <a:pt x="260" y="145"/>
                    <a:pt x="260" y="145"/>
                    <a:pt x="260" y="145"/>
                  </a:cubicBezTo>
                  <a:cubicBezTo>
                    <a:pt x="263" y="144"/>
                    <a:pt x="265" y="142"/>
                    <a:pt x="265" y="140"/>
                  </a:cubicBezTo>
                  <a:cubicBezTo>
                    <a:pt x="265" y="126"/>
                    <a:pt x="265" y="126"/>
                    <a:pt x="265" y="126"/>
                  </a:cubicBezTo>
                  <a:cubicBezTo>
                    <a:pt x="265" y="124"/>
                    <a:pt x="263" y="121"/>
                    <a:pt x="260" y="121"/>
                  </a:cubicBezTo>
                  <a:close/>
                  <a:moveTo>
                    <a:pt x="214" y="154"/>
                  </a:moveTo>
                  <a:cubicBezTo>
                    <a:pt x="213" y="159"/>
                    <a:pt x="208" y="161"/>
                    <a:pt x="204" y="15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6" y="135"/>
                    <a:pt x="166" y="131"/>
                    <a:pt x="170" y="128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8" y="105"/>
                    <a:pt x="213" y="107"/>
                    <a:pt x="214" y="112"/>
                  </a:cubicBezTo>
                  <a:cubicBezTo>
                    <a:pt x="214" y="112"/>
                    <a:pt x="217" y="122"/>
                    <a:pt x="217" y="133"/>
                  </a:cubicBezTo>
                  <a:cubicBezTo>
                    <a:pt x="217" y="143"/>
                    <a:pt x="214" y="154"/>
                    <a:pt x="214" y="154"/>
                  </a:cubicBezTo>
                  <a:close/>
                  <a:moveTo>
                    <a:pt x="205" y="90"/>
                  </a:moveTo>
                  <a:cubicBezTo>
                    <a:pt x="208" y="94"/>
                    <a:pt x="206" y="99"/>
                    <a:pt x="201" y="10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58" y="110"/>
                    <a:pt x="155" y="107"/>
                    <a:pt x="156" y="102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6" y="59"/>
                    <a:pt x="171" y="57"/>
                    <a:pt x="175" y="60"/>
                  </a:cubicBezTo>
                  <a:cubicBezTo>
                    <a:pt x="175" y="60"/>
                    <a:pt x="185" y="65"/>
                    <a:pt x="192" y="73"/>
                  </a:cubicBezTo>
                  <a:cubicBezTo>
                    <a:pt x="200" y="80"/>
                    <a:pt x="205" y="90"/>
                    <a:pt x="205" y="90"/>
                  </a:cubicBezTo>
                  <a:close/>
                  <a:moveTo>
                    <a:pt x="111" y="50"/>
                  </a:moveTo>
                  <a:cubicBezTo>
                    <a:pt x="111" y="50"/>
                    <a:pt x="122" y="47"/>
                    <a:pt x="132" y="47"/>
                  </a:cubicBezTo>
                  <a:cubicBezTo>
                    <a:pt x="143" y="47"/>
                    <a:pt x="154" y="50"/>
                    <a:pt x="154" y="50"/>
                  </a:cubicBezTo>
                  <a:cubicBezTo>
                    <a:pt x="158" y="52"/>
                    <a:pt x="160" y="56"/>
                    <a:pt x="158" y="60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4" y="98"/>
                    <a:pt x="130" y="98"/>
                    <a:pt x="128" y="94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5" y="56"/>
                    <a:pt x="106" y="52"/>
                    <a:pt x="111" y="50"/>
                  </a:cubicBezTo>
                  <a:close/>
                  <a:moveTo>
                    <a:pt x="153" y="133"/>
                  </a:moveTo>
                  <a:cubicBezTo>
                    <a:pt x="153" y="144"/>
                    <a:pt x="144" y="154"/>
                    <a:pt x="132" y="154"/>
                  </a:cubicBezTo>
                  <a:cubicBezTo>
                    <a:pt x="121" y="154"/>
                    <a:pt x="112" y="144"/>
                    <a:pt x="112" y="133"/>
                  </a:cubicBezTo>
                  <a:cubicBezTo>
                    <a:pt x="112" y="121"/>
                    <a:pt x="121" y="112"/>
                    <a:pt x="132" y="112"/>
                  </a:cubicBezTo>
                  <a:cubicBezTo>
                    <a:pt x="144" y="112"/>
                    <a:pt x="153" y="121"/>
                    <a:pt x="153" y="133"/>
                  </a:cubicBezTo>
                  <a:close/>
                  <a:moveTo>
                    <a:pt x="89" y="59"/>
                  </a:moveTo>
                  <a:cubicBezTo>
                    <a:pt x="94" y="56"/>
                    <a:pt x="98" y="58"/>
                    <a:pt x="99" y="6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9" y="106"/>
                    <a:pt x="107" y="109"/>
                    <a:pt x="102" y="108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59" y="98"/>
                    <a:pt x="57" y="93"/>
                    <a:pt x="59" y="89"/>
                  </a:cubicBezTo>
                  <a:cubicBezTo>
                    <a:pt x="59" y="89"/>
                    <a:pt x="65" y="79"/>
                    <a:pt x="72" y="72"/>
                  </a:cubicBezTo>
                  <a:cubicBezTo>
                    <a:pt x="80" y="64"/>
                    <a:pt x="89" y="59"/>
                    <a:pt x="89" y="59"/>
                  </a:cubicBezTo>
                  <a:close/>
                  <a:moveTo>
                    <a:pt x="50" y="153"/>
                  </a:moveTo>
                  <a:cubicBezTo>
                    <a:pt x="50" y="153"/>
                    <a:pt x="47" y="142"/>
                    <a:pt x="47" y="132"/>
                  </a:cubicBezTo>
                  <a:cubicBezTo>
                    <a:pt x="47" y="121"/>
                    <a:pt x="50" y="110"/>
                    <a:pt x="50" y="110"/>
                  </a:cubicBezTo>
                  <a:cubicBezTo>
                    <a:pt x="51" y="106"/>
                    <a:pt x="56" y="104"/>
                    <a:pt x="60" y="10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8" y="130"/>
                    <a:pt x="98" y="134"/>
                    <a:pt x="93" y="136"/>
                  </a:cubicBezTo>
                  <a:cubicBezTo>
                    <a:pt x="60" y="157"/>
                    <a:pt x="60" y="157"/>
                    <a:pt x="60" y="157"/>
                  </a:cubicBezTo>
                  <a:cubicBezTo>
                    <a:pt x="56" y="160"/>
                    <a:pt x="51" y="158"/>
                    <a:pt x="50" y="153"/>
                  </a:cubicBezTo>
                  <a:close/>
                  <a:moveTo>
                    <a:pt x="58" y="175"/>
                  </a:moveTo>
                  <a:cubicBezTo>
                    <a:pt x="56" y="171"/>
                    <a:pt x="58" y="166"/>
                    <a:pt x="63" y="16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6" y="155"/>
                    <a:pt x="109" y="158"/>
                    <a:pt x="108" y="162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7" y="206"/>
                    <a:pt x="93" y="207"/>
                    <a:pt x="89" y="205"/>
                  </a:cubicBezTo>
                  <a:cubicBezTo>
                    <a:pt x="89" y="205"/>
                    <a:pt x="79" y="200"/>
                    <a:pt x="71" y="192"/>
                  </a:cubicBezTo>
                  <a:cubicBezTo>
                    <a:pt x="64" y="185"/>
                    <a:pt x="58" y="175"/>
                    <a:pt x="58" y="175"/>
                  </a:cubicBezTo>
                  <a:close/>
                  <a:moveTo>
                    <a:pt x="153" y="214"/>
                  </a:moveTo>
                  <a:cubicBezTo>
                    <a:pt x="153" y="214"/>
                    <a:pt x="142" y="217"/>
                    <a:pt x="131" y="217"/>
                  </a:cubicBezTo>
                  <a:cubicBezTo>
                    <a:pt x="121" y="217"/>
                    <a:pt x="110" y="214"/>
                    <a:pt x="110" y="214"/>
                  </a:cubicBezTo>
                  <a:cubicBezTo>
                    <a:pt x="105" y="213"/>
                    <a:pt x="103" y="209"/>
                    <a:pt x="106" y="204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9" y="167"/>
                    <a:pt x="133" y="167"/>
                    <a:pt x="136" y="171"/>
                  </a:cubicBezTo>
                  <a:cubicBezTo>
                    <a:pt x="157" y="204"/>
                    <a:pt x="157" y="204"/>
                    <a:pt x="157" y="204"/>
                  </a:cubicBezTo>
                  <a:cubicBezTo>
                    <a:pt x="159" y="209"/>
                    <a:pt x="157" y="213"/>
                    <a:pt x="153" y="214"/>
                  </a:cubicBezTo>
                  <a:close/>
                  <a:moveTo>
                    <a:pt x="174" y="206"/>
                  </a:moveTo>
                  <a:cubicBezTo>
                    <a:pt x="170" y="208"/>
                    <a:pt x="166" y="206"/>
                    <a:pt x="164" y="202"/>
                  </a:cubicBezTo>
                  <a:cubicBezTo>
                    <a:pt x="155" y="163"/>
                    <a:pt x="155" y="163"/>
                    <a:pt x="155" y="163"/>
                  </a:cubicBezTo>
                  <a:cubicBezTo>
                    <a:pt x="154" y="158"/>
                    <a:pt x="157" y="155"/>
                    <a:pt x="162" y="157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5" y="167"/>
                    <a:pt x="207" y="171"/>
                    <a:pt x="205" y="176"/>
                  </a:cubicBezTo>
                  <a:cubicBezTo>
                    <a:pt x="205" y="176"/>
                    <a:pt x="199" y="185"/>
                    <a:pt x="192" y="193"/>
                  </a:cubicBezTo>
                  <a:cubicBezTo>
                    <a:pt x="184" y="200"/>
                    <a:pt x="174" y="206"/>
                    <a:pt x="174" y="206"/>
                  </a:cubicBez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47" tIns="46623" rIns="93247" bIns="4662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59C515D-EE0D-4832-8569-6D7946F424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1" b="94481" l="5519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" t="2740" r="2740" b="3759"/>
          <a:stretch/>
        </p:blipFill>
        <p:spPr>
          <a:xfrm>
            <a:off x="3532265" y="2310108"/>
            <a:ext cx="1340428" cy="1341340"/>
          </a:xfrm>
          <a:prstGeom prst="ellipse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C36CEA-24E8-4472-A11C-D428F04BC066}"/>
              </a:ext>
            </a:extLst>
          </p:cNvPr>
          <p:cNvCxnSpPr>
            <a:cxnSpLocks/>
          </p:cNvCxnSpPr>
          <p:nvPr/>
        </p:nvCxnSpPr>
        <p:spPr>
          <a:xfrm flipV="1">
            <a:off x="7008140" y="1747937"/>
            <a:ext cx="407000" cy="549312"/>
          </a:xfrm>
          <a:prstGeom prst="straightConnector1">
            <a:avLst/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86DB6CC-090E-444C-B225-EA61C413A617}"/>
              </a:ext>
            </a:extLst>
          </p:cNvPr>
          <p:cNvCxnSpPr>
            <a:cxnSpLocks/>
          </p:cNvCxnSpPr>
          <p:nvPr/>
        </p:nvCxnSpPr>
        <p:spPr>
          <a:xfrm flipH="1" flipV="1">
            <a:off x="6735945" y="1705024"/>
            <a:ext cx="260489" cy="573956"/>
          </a:xfrm>
          <a:prstGeom prst="straightConnector1">
            <a:avLst/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0572853-7BF5-4319-9503-2CF36F37CA16}"/>
              </a:ext>
            </a:extLst>
          </p:cNvPr>
          <p:cNvCxnSpPr>
            <a:cxnSpLocks/>
          </p:cNvCxnSpPr>
          <p:nvPr/>
        </p:nvCxnSpPr>
        <p:spPr>
          <a:xfrm flipV="1">
            <a:off x="7015213" y="1743654"/>
            <a:ext cx="34389" cy="550908"/>
          </a:xfrm>
          <a:prstGeom prst="straightConnector1">
            <a:avLst/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58E3C6-19F0-482C-A496-688D95ACDBC0}"/>
              </a:ext>
            </a:extLst>
          </p:cNvPr>
          <p:cNvCxnSpPr>
            <a:cxnSpLocks/>
          </p:cNvCxnSpPr>
          <p:nvPr/>
        </p:nvCxnSpPr>
        <p:spPr>
          <a:xfrm flipV="1">
            <a:off x="7011832" y="1780081"/>
            <a:ext cx="704966" cy="520980"/>
          </a:xfrm>
          <a:prstGeom prst="straightConnector1">
            <a:avLst/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AF0483-3468-4277-BB3C-5DF855F928D8}"/>
              </a:ext>
            </a:extLst>
          </p:cNvPr>
          <p:cNvCxnSpPr>
            <a:cxnSpLocks/>
          </p:cNvCxnSpPr>
          <p:nvPr/>
        </p:nvCxnSpPr>
        <p:spPr>
          <a:xfrm flipH="1" flipV="1">
            <a:off x="6395776" y="1770701"/>
            <a:ext cx="606585" cy="510184"/>
          </a:xfrm>
          <a:prstGeom prst="straightConnector1">
            <a:avLst/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3CF1FF0-6DFB-4F33-9365-87D6BA5C2ACC}"/>
              </a:ext>
            </a:extLst>
          </p:cNvPr>
          <p:cNvSpPr txBox="1"/>
          <p:nvPr/>
        </p:nvSpPr>
        <p:spPr>
          <a:xfrm>
            <a:off x="4223772" y="3537243"/>
            <a:ext cx="2773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Observation</a:t>
            </a: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1C6D8678-5452-4A7A-856A-E4C286913825}"/>
              </a:ext>
            </a:extLst>
          </p:cNvPr>
          <p:cNvCxnSpPr>
            <a:cxnSpLocks/>
          </p:cNvCxnSpPr>
          <p:nvPr/>
        </p:nvCxnSpPr>
        <p:spPr>
          <a:xfrm rot="5400000">
            <a:off x="5604151" y="2198835"/>
            <a:ext cx="12949" cy="2794627"/>
          </a:xfrm>
          <a:prstGeom prst="bentConnector3">
            <a:avLst>
              <a:gd name="adj1" fmla="val 3270704"/>
            </a:avLst>
          </a:prstGeom>
          <a:ln w="38100"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D712F6AC-874D-4787-BC32-574674BC93D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04151" y="907122"/>
            <a:ext cx="12949" cy="2794627"/>
          </a:xfrm>
          <a:prstGeom prst="bentConnector3">
            <a:avLst>
              <a:gd name="adj1" fmla="val 3212339"/>
            </a:avLst>
          </a:prstGeom>
          <a:ln w="38100"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0AA6929-2B0E-48C9-9552-923CD227CF50}"/>
              </a:ext>
            </a:extLst>
          </p:cNvPr>
          <p:cNvSpPr txBox="1"/>
          <p:nvPr/>
        </p:nvSpPr>
        <p:spPr>
          <a:xfrm>
            <a:off x="4377832" y="1425705"/>
            <a:ext cx="2753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Action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6C2C767-989F-4F4D-AF00-F12EDDCD2E6E}"/>
              </a:ext>
            </a:extLst>
          </p:cNvPr>
          <p:cNvCxnSpPr>
            <a:cxnSpLocks/>
          </p:cNvCxnSpPr>
          <p:nvPr/>
        </p:nvCxnSpPr>
        <p:spPr>
          <a:xfrm flipV="1">
            <a:off x="7007936" y="1743187"/>
            <a:ext cx="407000" cy="549312"/>
          </a:xfrm>
          <a:prstGeom prst="straightConnector1">
            <a:avLst/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568D56A-B770-4F78-B065-870FC2312497}"/>
              </a:ext>
            </a:extLst>
          </p:cNvPr>
          <p:cNvCxnSpPr>
            <a:cxnSpLocks/>
          </p:cNvCxnSpPr>
          <p:nvPr/>
        </p:nvCxnSpPr>
        <p:spPr>
          <a:xfrm flipH="1" flipV="1">
            <a:off x="6735741" y="1700274"/>
            <a:ext cx="260489" cy="573956"/>
          </a:xfrm>
          <a:prstGeom prst="straightConnector1">
            <a:avLst/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91DAB30-1116-4F29-BA43-1676AABF05A1}"/>
              </a:ext>
            </a:extLst>
          </p:cNvPr>
          <p:cNvCxnSpPr>
            <a:cxnSpLocks/>
          </p:cNvCxnSpPr>
          <p:nvPr/>
        </p:nvCxnSpPr>
        <p:spPr>
          <a:xfrm flipV="1">
            <a:off x="7015009" y="1738904"/>
            <a:ext cx="34389" cy="550908"/>
          </a:xfrm>
          <a:prstGeom prst="straightConnector1">
            <a:avLst/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FF1B33A-B7AB-4F92-BD43-8A97B825A19A}"/>
              </a:ext>
            </a:extLst>
          </p:cNvPr>
          <p:cNvCxnSpPr>
            <a:cxnSpLocks/>
          </p:cNvCxnSpPr>
          <p:nvPr/>
        </p:nvCxnSpPr>
        <p:spPr>
          <a:xfrm flipV="1">
            <a:off x="7011628" y="1775331"/>
            <a:ext cx="704966" cy="520980"/>
          </a:xfrm>
          <a:prstGeom prst="straightConnector1">
            <a:avLst/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22A56-BD88-4700-91AD-7AC18DF456DE}"/>
              </a:ext>
            </a:extLst>
          </p:cNvPr>
          <p:cNvCxnSpPr>
            <a:cxnSpLocks/>
          </p:cNvCxnSpPr>
          <p:nvPr/>
        </p:nvCxnSpPr>
        <p:spPr>
          <a:xfrm flipH="1" flipV="1">
            <a:off x="6395572" y="1765951"/>
            <a:ext cx="606585" cy="510184"/>
          </a:xfrm>
          <a:prstGeom prst="straightConnector1">
            <a:avLst/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le 1">
            <a:extLst>
              <a:ext uri="{FF2B5EF4-FFF2-40B4-BE49-F238E27FC236}">
                <a16:creationId xmlns:a16="http://schemas.microsoft.com/office/drawing/2014/main" id="{2AF791AB-1393-484B-9038-36D0FD756D8A}"/>
              </a:ext>
            </a:extLst>
          </p:cNvPr>
          <p:cNvSpPr txBox="1">
            <a:spLocks/>
          </p:cNvSpPr>
          <p:nvPr/>
        </p:nvSpPr>
        <p:spPr>
          <a:xfrm>
            <a:off x="2669114" y="5469192"/>
            <a:ext cx="6438117" cy="926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0">
              <a:latin typeface="Cambria Math" panose="020405030504060302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35C5C28-9599-4DC1-9154-B731F847AD69}"/>
              </a:ext>
            </a:extLst>
          </p:cNvPr>
          <p:cNvSpPr txBox="1">
            <a:spLocks/>
          </p:cNvSpPr>
          <p:nvPr/>
        </p:nvSpPr>
        <p:spPr>
          <a:xfrm>
            <a:off x="3286027" y="4622958"/>
            <a:ext cx="4937064" cy="926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Cambria Math" panose="02040503050406030204" pitchFamily="18" charset="0"/>
              </a:rPr>
              <a:t>Goal: maximize rewards</a:t>
            </a:r>
            <a:endParaRPr lang="en-US" sz="3600" b="0">
              <a:latin typeface="Cambria Math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BDF7F-E1E4-4042-A7C4-45E998F16AB6}"/>
              </a:ext>
            </a:extLst>
          </p:cNvPr>
          <p:cNvSpPr txBox="1"/>
          <p:nvPr/>
        </p:nvSpPr>
        <p:spPr>
          <a:xfrm>
            <a:off x="5826246" y="2388328"/>
            <a:ext cx="179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Policy  </a:t>
            </a:r>
            <a:r>
              <a:rPr lang="en-US" sz="280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26F881-0AFB-43C7-BCA0-7BD834FF471A}"/>
              </a:ext>
            </a:extLst>
          </p:cNvPr>
          <p:cNvSpPr txBox="1"/>
          <p:nvPr/>
        </p:nvSpPr>
        <p:spPr>
          <a:xfrm>
            <a:off x="5817196" y="2387745"/>
            <a:ext cx="179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Policy  </a:t>
            </a:r>
            <a:r>
              <a:rPr lang="en-US" sz="280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DB7D18-97F8-4616-9D8C-F9D1B4A90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00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7438">
        <p:fade/>
      </p:transition>
    </mc:Choice>
    <mc:Fallback xmlns="">
      <p:transition advTm="77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 animBg="1"/>
      <p:bldP spid="23" grpId="0"/>
      <p:bldP spid="35" grpId="0"/>
      <p:bldP spid="39" grpId="0"/>
      <p:bldP spid="48" grpId="0"/>
      <p:bldP spid="33" grpId="0"/>
      <p:bldP spid="19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20ECB-F14F-E645-85FF-9BF8D959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E6976E-DA21-6A45-A136-22BF3FDA5A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400"/>
                  <a:t>Repeat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/>
                  <a:t>Pick surviving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/>
                  <a:t> to maximize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=: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/>
                  <a:t>Collect trajectories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400"/>
                  <a:t>, estimate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sub>
                        </m:sSub>
                      </m:e>
                    </m:d>
                  </m:oMath>
                </a14:m>
                <a:endParaRPr lang="en-US" sz="240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/>
                  <a:t>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400"/>
                  <a:t> if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/>
                  <a:t>Eliminate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/>
                  <a:t> for which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400"/>
                  <a:t> at some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2400"/>
              </a:p>
              <a:p>
                <a:pPr marL="514350" indent="-514350">
                  <a:buFont typeface="+mj-lt"/>
                  <a:buAutoNum type="arabicPeriod"/>
                </a:pPr>
                <a:endParaRPr lang="en-US" sz="2400"/>
              </a:p>
              <a:p>
                <a:pPr marL="514350" indent="-514350">
                  <a:buFont typeface="+mj-lt"/>
                  <a:buAutoNum type="arabicPeriod"/>
                </a:pPr>
                <a:endParaRPr lang="en-US" sz="2400"/>
              </a:p>
              <a:p>
                <a:pPr marL="0" indent="0">
                  <a:buNone/>
                </a:pPr>
                <a:r>
                  <a:rPr lang="en-US" sz="2400" b="1"/>
                  <a:t>First observation</a:t>
                </a:r>
                <a:r>
                  <a:rPr lang="en-US" sz="2400"/>
                  <a:t>: Each iteration requires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comp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400"/>
                  <a:t> samples</a:t>
                </a:r>
              </a:p>
              <a:p>
                <a:pPr marL="0" indent="0">
                  <a:buNone/>
                </a:pPr>
                <a:r>
                  <a:rPr lang="en-US" sz="2400" b="1"/>
                  <a:t>Key issue</a:t>
                </a:r>
                <a:r>
                  <a:rPr lang="en-US" sz="2400"/>
                  <a:t>: How many iterations? </a:t>
                </a:r>
                <a:endParaRPr lang="en-US" sz="2400" b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E6976E-DA21-6A45-A136-22BF3FDA5A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928" t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ular Callout 3">
                <a:extLst>
                  <a:ext uri="{FF2B5EF4-FFF2-40B4-BE49-F238E27FC236}">
                    <a16:creationId xmlns:a16="http://schemas.microsoft.com/office/drawing/2014/main" id="{DA63218F-1252-154A-B5EE-B2EE3ACE040B}"/>
                  </a:ext>
                </a:extLst>
              </p:cNvPr>
              <p:cNvSpPr/>
              <p:nvPr/>
            </p:nvSpPr>
            <p:spPr>
              <a:xfrm>
                <a:off x="9382323" y="1629596"/>
                <a:ext cx="2471737" cy="711199"/>
              </a:xfrm>
              <a:prstGeom prst="wedgeRoundRectCallout">
                <a:avLst>
                  <a:gd name="adj1" fmla="val -49679"/>
                  <a:gd name="adj2" fmla="val 75755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Optimistic guess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ounded Rectangular Callout 3">
                <a:extLst>
                  <a:ext uri="{FF2B5EF4-FFF2-40B4-BE49-F238E27FC236}">
                    <a16:creationId xmlns:a16="http://schemas.microsoft.com/office/drawing/2014/main" id="{DA63218F-1252-154A-B5EE-B2EE3ACE04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323" y="1629596"/>
                <a:ext cx="2471737" cy="711199"/>
              </a:xfrm>
              <a:prstGeom prst="wedgeRoundRectCallout">
                <a:avLst>
                  <a:gd name="adj1" fmla="val -49679"/>
                  <a:gd name="adj2" fmla="val 75755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282B47F-57A8-064B-B534-F29314C5188B}"/>
              </a:ext>
            </a:extLst>
          </p:cNvPr>
          <p:cNvSpPr/>
          <p:nvPr/>
        </p:nvSpPr>
        <p:spPr>
          <a:xfrm>
            <a:off x="7467599" y="2935287"/>
            <a:ext cx="2471737" cy="711199"/>
          </a:xfrm>
          <a:prstGeom prst="wedgeRoundRectCallout">
            <a:avLst>
              <a:gd name="adj1" fmla="val -141586"/>
              <a:gd name="adj2" fmla="val 21514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Check our guess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9B1F35B-1119-2C44-99A8-CBF722D5E34E}"/>
              </a:ext>
            </a:extLst>
          </p:cNvPr>
          <p:cNvSpPr/>
          <p:nvPr/>
        </p:nvSpPr>
        <p:spPr>
          <a:xfrm>
            <a:off x="8496300" y="4001294"/>
            <a:ext cx="2471737" cy="711199"/>
          </a:xfrm>
          <a:prstGeom prst="wedgeRoundRectCallout">
            <a:avLst>
              <a:gd name="adj1" fmla="val -84939"/>
              <a:gd name="adj2" fmla="val -54825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Refine the search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0A9C794-D708-4A48-BE69-CA05036ECDEA}"/>
                  </a:ext>
                </a:extLst>
              </p:cNvPr>
              <p:cNvSpPr/>
              <p:nvPr/>
            </p:nvSpPr>
            <p:spPr>
              <a:xfrm>
                <a:off x="1704975" y="1415085"/>
                <a:ext cx="7529513" cy="411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/>
                  <a:t>Recall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+1 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+1 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|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0A9C794-D708-4A48-BE69-CA05036ECD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975" y="1415085"/>
                <a:ext cx="7529513" cy="411331"/>
              </a:xfrm>
              <a:prstGeom prst="rect">
                <a:avLst/>
              </a:prstGeom>
              <a:blipFill>
                <a:blip r:embed="rId7"/>
                <a:stretch>
                  <a:fillRect l="-729" t="-147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042DF-1173-4BFF-8E97-B596ABDD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40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0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43"/>
    </mc:Choice>
    <mc:Fallback xmlns="">
      <p:transition spd="slow" advTm="13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07E7-665F-D649-9007-6FDBCBFF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OLIVE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ACBAF7-2C09-1546-8E79-0CB210E0D4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56803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/>
                  <a:t>Claim 1</a:t>
                </a:r>
                <a:r>
                  <a:rPr lang="en-US" sz="200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2000"/>
                  <a:t> is never eliminated</a:t>
                </a:r>
              </a:p>
              <a:p>
                <a:pPr marL="0" indent="0">
                  <a:buNone/>
                </a:pPr>
                <a:r>
                  <a:rPr lang="en-US" sz="2000"/>
                  <a:t>	Bellman optimality equation: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sepChr m:val="∣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000"/>
                  <a:t> </a:t>
                </a:r>
              </a:p>
              <a:p>
                <a:pPr marL="0" indent="0">
                  <a:buNone/>
                </a:pPr>
                <a:r>
                  <a:rPr lang="en-US" sz="2000" b="0"/>
                  <a:t>Claim 1 + Optimism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/>
                  <a:t> near-optimality upon termination</a:t>
                </a:r>
                <a:endParaRPr lang="en-US" sz="2000" b="1"/>
              </a:p>
              <a:p>
                <a:pPr marL="0" indent="0">
                  <a:buNone/>
                </a:pPr>
                <a:r>
                  <a:rPr lang="en-US" sz="2000" b="1"/>
                  <a:t>Claim 2: </a:t>
                </a:r>
                <a:r>
                  <a:rPr lang="en-US" sz="2000"/>
                  <a:t>Telescoping performance decomposition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00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000"/>
                  <a:t> eliminated</a:t>
                </a:r>
              </a:p>
              <a:p>
                <a:pPr marL="0" indent="0">
                  <a:buNone/>
                </a:pPr>
                <a:r>
                  <a:rPr lang="en-US" sz="2000" b="1"/>
                  <a:t>Claim 3</a:t>
                </a:r>
                <a:r>
                  <a:rPr lang="en-US" sz="2000"/>
                  <a:t>: Iterations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𝑀𝐻</m:t>
                    </m:r>
                  </m:oMath>
                </a14:m>
                <a:endParaRPr lang="en-US" sz="2000" b="1"/>
              </a:p>
              <a:p>
                <a:pPr marL="0" indent="0">
                  <a:buNone/>
                </a:pPr>
                <a:endParaRPr lang="en-US" sz="2000" b="1"/>
              </a:p>
              <a:p>
                <a:pPr marL="0" indent="0">
                  <a:buNone/>
                </a:pPr>
                <a:r>
                  <a:rPr lang="en-US" sz="2000"/>
                  <a:t>Real proof uses volumetric argument</a:t>
                </a:r>
              </a:p>
              <a:p>
                <a:pPr marL="0" indent="0">
                  <a:buNone/>
                </a:pPr>
                <a:r>
                  <a:rPr lang="en-US" sz="2000"/>
                  <a:t>(Similar to Ellipsoid analysis)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ACBAF7-2C09-1546-8E79-0CB210E0D4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568039"/>
              </a:xfrm>
              <a:blipFill>
                <a:blip r:embed="rId6"/>
                <a:stretch>
                  <a:fillRect l="-638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582F520-5215-554E-8DE9-DF62D03CA35E}"/>
                  </a:ext>
                </a:extLst>
              </p:cNvPr>
              <p:cNvSpPr/>
              <p:nvPr/>
            </p:nvSpPr>
            <p:spPr>
              <a:xfrm>
                <a:off x="2830551" y="1331323"/>
                <a:ext cx="7529513" cy="411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/>
                  <a:t>Recall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+1 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+1 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|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582F520-5215-554E-8DE9-DF62D03CA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551" y="1331323"/>
                <a:ext cx="7529513" cy="411331"/>
              </a:xfrm>
              <a:prstGeom prst="rect">
                <a:avLst/>
              </a:prstGeom>
              <a:blipFill>
                <a:blip r:embed="rId7"/>
                <a:stretch>
                  <a:fillRect l="-648" t="-147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7835A80-6533-5543-996D-DBA1FE6B7A4D}"/>
              </a:ext>
            </a:extLst>
          </p:cNvPr>
          <p:cNvSpPr/>
          <p:nvPr/>
        </p:nvSpPr>
        <p:spPr>
          <a:xfrm>
            <a:off x="5514968" y="4143379"/>
            <a:ext cx="3100417" cy="225425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BEE3B7-1E36-124C-BAB4-A91DC6020E6F}"/>
                  </a:ext>
                </a:extLst>
              </p:cNvPr>
              <p:cNvSpPr txBox="1"/>
              <p:nvPr/>
            </p:nvSpPr>
            <p:spPr>
              <a:xfrm>
                <a:off x="5820785" y="3675801"/>
                <a:ext cx="531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BEE3B7-1E36-124C-BAB4-A91DC6020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85" y="3675801"/>
                <a:ext cx="531428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0A783D-ADB9-F14F-8348-8EC3D0CA1142}"/>
                  </a:ext>
                </a:extLst>
              </p:cNvPr>
              <p:cNvSpPr txBox="1"/>
              <p:nvPr/>
            </p:nvSpPr>
            <p:spPr>
              <a:xfrm>
                <a:off x="7582909" y="3658423"/>
                <a:ext cx="390941" cy="417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0A783D-ADB9-F14F-8348-8EC3D0CA1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909" y="3658423"/>
                <a:ext cx="390941" cy="417487"/>
              </a:xfrm>
              <a:prstGeom prst="rect">
                <a:avLst/>
              </a:prstGeom>
              <a:blipFill>
                <a:blip r:embed="rId9"/>
                <a:stretch>
                  <a:fillRect t="-4348" r="-2031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81DA0E-0525-1B4B-9595-5A6C1A6F8535}"/>
                  </a:ext>
                </a:extLst>
              </p:cNvPr>
              <p:cNvSpPr txBox="1"/>
              <p:nvPr/>
            </p:nvSpPr>
            <p:spPr>
              <a:xfrm>
                <a:off x="5007970" y="5496748"/>
                <a:ext cx="506998" cy="442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81DA0E-0525-1B4B-9595-5A6C1A6F8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970" y="5496748"/>
                <a:ext cx="506998" cy="442044"/>
              </a:xfrm>
              <a:prstGeom prst="rect">
                <a:avLst/>
              </a:prstGeom>
              <a:blipFill>
                <a:blip r:embed="rId10"/>
                <a:stretch>
                  <a:fillRect r="-180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16FA450D-0B33-E841-A9C3-29AD0B74B579}"/>
              </a:ext>
            </a:extLst>
          </p:cNvPr>
          <p:cNvSpPr/>
          <p:nvPr/>
        </p:nvSpPr>
        <p:spPr>
          <a:xfrm>
            <a:off x="7673536" y="4139414"/>
            <a:ext cx="153417" cy="22542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61DE48-C65E-8B45-80FF-90F5B16FA659}"/>
              </a:ext>
            </a:extLst>
          </p:cNvPr>
          <p:cNvSpPr/>
          <p:nvPr/>
        </p:nvSpPr>
        <p:spPr>
          <a:xfrm rot="5400000">
            <a:off x="6981948" y="4195867"/>
            <a:ext cx="159666" cy="3050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A3E174-0B4D-E347-AC86-4936D90C7144}"/>
                  </a:ext>
                </a:extLst>
              </p:cNvPr>
              <p:cNvSpPr txBox="1"/>
              <p:nvPr/>
            </p:nvSpPr>
            <p:spPr>
              <a:xfrm>
                <a:off x="4970075" y="4282793"/>
                <a:ext cx="5083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A3E174-0B4D-E347-AC86-4936D90C7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075" y="4282793"/>
                <a:ext cx="508344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C90B37-3B0F-DF46-8B40-C03D42CB94C4}"/>
                  </a:ext>
                </a:extLst>
              </p:cNvPr>
              <p:cNvSpPr txBox="1"/>
              <p:nvPr/>
            </p:nvSpPr>
            <p:spPr>
              <a:xfrm>
                <a:off x="4967093" y="4808003"/>
                <a:ext cx="5143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C90B37-3B0F-DF46-8B40-C03D42CB9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093" y="4808003"/>
                <a:ext cx="514307" cy="400110"/>
              </a:xfrm>
              <a:prstGeom prst="rect">
                <a:avLst/>
              </a:prstGeom>
              <a:blipFill>
                <a:blip r:embed="rId12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8E5130E-B7E9-644D-9EDD-E2343173C3FA}"/>
              </a:ext>
            </a:extLst>
          </p:cNvPr>
          <p:cNvSpPr/>
          <p:nvPr/>
        </p:nvSpPr>
        <p:spPr>
          <a:xfrm>
            <a:off x="7674933" y="4403015"/>
            <a:ext cx="153417" cy="15966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FD2747-E451-B34F-B34D-0911D076868A}"/>
              </a:ext>
            </a:extLst>
          </p:cNvPr>
          <p:cNvSpPr/>
          <p:nvPr/>
        </p:nvSpPr>
        <p:spPr>
          <a:xfrm>
            <a:off x="7669940" y="4928225"/>
            <a:ext cx="153417" cy="15966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9DA5B7-91DA-1641-A34A-E95A8EAE1156}"/>
              </a:ext>
            </a:extLst>
          </p:cNvPr>
          <p:cNvSpPr/>
          <p:nvPr/>
        </p:nvSpPr>
        <p:spPr>
          <a:xfrm>
            <a:off x="7679462" y="5637841"/>
            <a:ext cx="153417" cy="15966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ular Callout 31">
                <a:extLst>
                  <a:ext uri="{FF2B5EF4-FFF2-40B4-BE49-F238E27FC236}">
                    <a16:creationId xmlns:a16="http://schemas.microsoft.com/office/drawing/2014/main" id="{F50F7113-31D1-F74D-AED0-65F89309F89F}"/>
                  </a:ext>
                </a:extLst>
              </p:cNvPr>
              <p:cNvSpPr/>
              <p:nvPr/>
            </p:nvSpPr>
            <p:spPr>
              <a:xfrm>
                <a:off x="8958290" y="3675801"/>
                <a:ext cx="1714500" cy="463613"/>
              </a:xfrm>
              <a:prstGeom prst="wedgeRoundRectCallout">
                <a:avLst>
                  <a:gd name="adj1" fmla="val -65833"/>
                  <a:gd name="adj2" fmla="val 68664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/>
                  <a:t> matrix</a:t>
                </a:r>
              </a:p>
            </p:txBody>
          </p:sp>
        </mc:Choice>
        <mc:Fallback xmlns="">
          <p:sp>
            <p:nvSpPr>
              <p:cNvPr id="32" name="Rounded Rectangular Callout 31">
                <a:extLst>
                  <a:ext uri="{FF2B5EF4-FFF2-40B4-BE49-F238E27FC236}">
                    <a16:creationId xmlns:a16="http://schemas.microsoft.com/office/drawing/2014/main" id="{F50F7113-31D1-F74D-AED0-65F89309F8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290" y="3675801"/>
                <a:ext cx="1714500" cy="463613"/>
              </a:xfrm>
              <a:prstGeom prst="wedgeRoundRectCallout">
                <a:avLst>
                  <a:gd name="adj1" fmla="val -65833"/>
                  <a:gd name="adj2" fmla="val 68664"/>
                  <a:gd name="adj3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ular Callout 33">
                <a:extLst>
                  <a:ext uri="{FF2B5EF4-FFF2-40B4-BE49-F238E27FC236}">
                    <a16:creationId xmlns:a16="http://schemas.microsoft.com/office/drawing/2014/main" id="{4EA9F264-B205-8841-A762-30118CEB36C2}"/>
                  </a:ext>
                </a:extLst>
              </p:cNvPr>
              <p:cNvSpPr/>
              <p:nvPr/>
            </p:nvSpPr>
            <p:spPr>
              <a:xfrm>
                <a:off x="9166014" y="4282793"/>
                <a:ext cx="2506893" cy="725265"/>
              </a:xfrm>
              <a:prstGeom prst="wedgeRoundRectCallout">
                <a:avLst>
                  <a:gd name="adj1" fmla="val -100029"/>
                  <a:gd name="adj2" fmla="val -19985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/>
                  <a:t> survived previous rounds</a:t>
                </a:r>
              </a:p>
            </p:txBody>
          </p:sp>
        </mc:Choice>
        <mc:Fallback xmlns="">
          <p:sp>
            <p:nvSpPr>
              <p:cNvPr id="34" name="Rounded Rectangular Callout 33">
                <a:extLst>
                  <a:ext uri="{FF2B5EF4-FFF2-40B4-BE49-F238E27FC236}">
                    <a16:creationId xmlns:a16="http://schemas.microsoft.com/office/drawing/2014/main" id="{4EA9F264-B205-8841-A762-30118CEB3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6014" y="4282793"/>
                <a:ext cx="2506893" cy="725265"/>
              </a:xfrm>
              <a:prstGeom prst="wedgeRoundRectCallout">
                <a:avLst>
                  <a:gd name="adj1" fmla="val -100029"/>
                  <a:gd name="adj2" fmla="val -19985"/>
                  <a:gd name="adj3" fmla="val 16667"/>
                </a:avLst>
              </a:prstGeom>
              <a:blipFill>
                <a:blip r:embed="rId14"/>
                <a:stretch>
                  <a:fillRect b="-7438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ular Callout 35">
                <a:extLst>
                  <a:ext uri="{FF2B5EF4-FFF2-40B4-BE49-F238E27FC236}">
                    <a16:creationId xmlns:a16="http://schemas.microsoft.com/office/drawing/2014/main" id="{FC15A6B0-752B-8240-A4EA-F31CE3690B7E}"/>
                  </a:ext>
                </a:extLst>
              </p:cNvPr>
              <p:cNvSpPr/>
              <p:nvPr/>
            </p:nvSpPr>
            <p:spPr>
              <a:xfrm>
                <a:off x="9520507" y="5775802"/>
                <a:ext cx="2009534" cy="606828"/>
              </a:xfrm>
              <a:prstGeom prst="wedgeRoundRectCallout">
                <a:avLst>
                  <a:gd name="adj1" fmla="val -132052"/>
                  <a:gd name="adj2" fmla="val -43240"/>
                  <a:gd name="adj3" fmla="val 16667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/>
                  <a:t> by claim 2</a:t>
                </a:r>
              </a:p>
            </p:txBody>
          </p:sp>
        </mc:Choice>
        <mc:Fallback xmlns="">
          <p:sp>
            <p:nvSpPr>
              <p:cNvPr id="36" name="Rounded Rectangular Callout 35">
                <a:extLst>
                  <a:ext uri="{FF2B5EF4-FFF2-40B4-BE49-F238E27FC236}">
                    <a16:creationId xmlns:a16="http://schemas.microsoft.com/office/drawing/2014/main" id="{FC15A6B0-752B-8240-A4EA-F31CE3690B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0507" y="5775802"/>
                <a:ext cx="2009534" cy="606828"/>
              </a:xfrm>
              <a:prstGeom prst="wedgeRoundRectCallout">
                <a:avLst>
                  <a:gd name="adj1" fmla="val -132052"/>
                  <a:gd name="adj2" fmla="val -43240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1C879DE3-6BE2-FF47-88E5-7FD3490C5166}"/>
              </a:ext>
            </a:extLst>
          </p:cNvPr>
          <p:cNvSpPr/>
          <p:nvPr/>
        </p:nvSpPr>
        <p:spPr>
          <a:xfrm>
            <a:off x="5945257" y="4143379"/>
            <a:ext cx="153417" cy="22542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15857-D0A9-4EA4-B6F7-A56DFC43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41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1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00"/>
    </mc:Choice>
    <mc:Fallback xmlns="">
      <p:transition spd="slow" advTm="20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11" grpId="0"/>
      <p:bldP spid="13" grpId="0"/>
      <p:bldP spid="15" grpId="0"/>
      <p:bldP spid="19" grpId="0" animBg="1"/>
      <p:bldP spid="21" grpId="0" animBg="1"/>
      <p:bldP spid="23" grpId="0"/>
      <p:bldP spid="25" grpId="0"/>
      <p:bldP spid="27" grpId="0" animBg="1"/>
      <p:bldP spid="29" grpId="0" animBg="1"/>
      <p:bldP spid="31" grpId="0" animBg="1"/>
      <p:bldP spid="32" grpId="0" animBg="1"/>
      <p:bldP spid="34" grpId="0" animBg="1"/>
      <p:bldP spid="3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9549-316E-A844-A14B-26C2A97D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(overview)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31EBEF-009C-8449-8B22-AD3BD83A08C9}"/>
              </a:ext>
            </a:extLst>
          </p:cNvPr>
          <p:cNvSpPr/>
          <p:nvPr/>
        </p:nvSpPr>
        <p:spPr>
          <a:xfrm>
            <a:off x="838198" y="1690687"/>
            <a:ext cx="10515601" cy="4802187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arkov decision process - Wikipedia">
            <a:extLst>
              <a:ext uri="{FF2B5EF4-FFF2-40B4-BE49-F238E27FC236}">
                <a16:creationId xmlns:a16="http://schemas.microsoft.com/office/drawing/2014/main" id="{3A069DB4-9800-FE4F-AB62-3B865C5C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797050"/>
            <a:ext cx="165695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4C7997-0836-F449-93CB-48ED862E0E77}"/>
              </a:ext>
            </a:extLst>
          </p:cNvPr>
          <p:cNvGrpSpPr/>
          <p:nvPr/>
        </p:nvGrpSpPr>
        <p:grpSpPr>
          <a:xfrm>
            <a:off x="6095998" y="1999418"/>
            <a:ext cx="3269479" cy="1122901"/>
            <a:chOff x="3065737" y="2587619"/>
            <a:chExt cx="4872806" cy="16735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4EC48D-97B9-5F49-ACDC-02D89BF2001D}"/>
                </a:ext>
              </a:extLst>
            </p:cNvPr>
            <p:cNvSpPr/>
            <p:nvPr/>
          </p:nvSpPr>
          <p:spPr>
            <a:xfrm>
              <a:off x="3065737" y="2596818"/>
              <a:ext cx="1733713" cy="16643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A1F891-550C-2E48-9697-F97680D6FE2D}"/>
                </a:ext>
              </a:extLst>
            </p:cNvPr>
            <p:cNvSpPr txBox="1"/>
            <p:nvPr/>
          </p:nvSpPr>
          <p:spPr>
            <a:xfrm>
              <a:off x="4906846" y="322706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=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581C83-D4C4-1B48-96FF-EE0FCA93972D}"/>
                </a:ext>
              </a:extLst>
            </p:cNvPr>
            <p:cNvSpPr/>
            <p:nvPr/>
          </p:nvSpPr>
          <p:spPr>
            <a:xfrm>
              <a:off x="5397146" y="2587619"/>
              <a:ext cx="529086" cy="16643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DF791F-6755-2940-865C-62642272F498}"/>
                </a:ext>
              </a:extLst>
            </p:cNvPr>
            <p:cNvSpPr/>
            <p:nvPr/>
          </p:nvSpPr>
          <p:spPr>
            <a:xfrm>
              <a:off x="6082601" y="2587619"/>
              <a:ext cx="1855942" cy="4484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45036E-4E87-3746-B474-07D6CCF7A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793" y="1948580"/>
            <a:ext cx="2245060" cy="1224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9C904-3B3A-224D-BA34-5B7876BE5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706" y="4034721"/>
            <a:ext cx="2214958" cy="1416922"/>
          </a:xfrm>
          <a:prstGeom prst="rect">
            <a:avLst/>
          </a:prstGeom>
        </p:spPr>
      </p:pic>
      <p:pic>
        <p:nvPicPr>
          <p:cNvPr id="2052" name="Picture 4" descr="AMS :: Feature Column from the AMS">
            <a:extLst>
              <a:ext uri="{FF2B5EF4-FFF2-40B4-BE49-F238E27FC236}">
                <a16:creationId xmlns:a16="http://schemas.microsoft.com/office/drawing/2014/main" id="{C3C3A939-9D98-B44B-8E62-101C09D0E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24" y="4041852"/>
            <a:ext cx="1413853" cy="141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B42CC3-099B-C14F-AABD-26496A19AD2A}"/>
              </a:ext>
            </a:extLst>
          </p:cNvPr>
          <p:cNvSpPr txBox="1"/>
          <p:nvPr/>
        </p:nvSpPr>
        <p:spPr>
          <a:xfrm>
            <a:off x="1132947" y="3089057"/>
            <a:ext cx="1388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Tabular MDP</a:t>
            </a:r>
          </a:p>
          <a:p>
            <a:pPr algn="ctr"/>
            <a:r>
              <a:rPr lang="en-US"/>
              <a:t># states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14080-44A0-3447-9D25-12EC83827AB5}"/>
              </a:ext>
            </a:extLst>
          </p:cNvPr>
          <p:cNvSpPr txBox="1"/>
          <p:nvPr/>
        </p:nvSpPr>
        <p:spPr>
          <a:xfrm>
            <a:off x="3652933" y="3173158"/>
            <a:ext cx="1610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Block MDP</a:t>
            </a:r>
          </a:p>
          <a:p>
            <a:pPr algn="ctr"/>
            <a:r>
              <a:rPr lang="en-US"/>
              <a:t># hidden states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10D0B-0E07-C34F-AE07-B7BC5B98AEAE}"/>
              </a:ext>
            </a:extLst>
          </p:cNvPr>
          <p:cNvSpPr txBox="1"/>
          <p:nvPr/>
        </p:nvSpPr>
        <p:spPr>
          <a:xfrm>
            <a:off x="6961200" y="3194605"/>
            <a:ext cx="154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Low rank MDP</a:t>
            </a:r>
          </a:p>
          <a:p>
            <a:pPr algn="ctr"/>
            <a:r>
              <a:rPr lang="en-US"/>
              <a:t>dimension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725C5D-5781-D545-B8F6-01EB345FE607}"/>
              </a:ext>
            </a:extLst>
          </p:cNvPr>
          <p:cNvSpPr txBox="1"/>
          <p:nvPr/>
        </p:nvSpPr>
        <p:spPr>
          <a:xfrm>
            <a:off x="1116222" y="5447046"/>
            <a:ext cx="2422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Linear quadratic control</a:t>
            </a:r>
          </a:p>
          <a:p>
            <a:pPr algn="ctr"/>
            <a:r>
              <a:rPr lang="en-US"/>
              <a:t>poly(</a:t>
            </a:r>
            <a:r>
              <a:rPr lang="en-US" err="1"/>
              <a:t>state+action</a:t>
            </a:r>
            <a:r>
              <a:rPr lang="en-US"/>
              <a:t> dim)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8F812F-DEE7-BA4D-B0D1-CF92093F721D}"/>
              </a:ext>
            </a:extLst>
          </p:cNvPr>
          <p:cNvSpPr txBox="1"/>
          <p:nvPr/>
        </p:nvSpPr>
        <p:spPr>
          <a:xfrm>
            <a:off x="3493603" y="5446752"/>
            <a:ext cx="2867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State aggregation</a:t>
            </a:r>
          </a:p>
          <a:p>
            <a:pPr algn="ctr"/>
            <a:r>
              <a:rPr lang="en-US"/>
              <a:t>poly(abstract states, actions)</a:t>
            </a:r>
          </a:p>
        </p:txBody>
      </p:sp>
      <p:sp>
        <p:nvSpPr>
          <p:cNvPr id="22" name="Alternate Process 21">
            <a:extLst>
              <a:ext uri="{FF2B5EF4-FFF2-40B4-BE49-F238E27FC236}">
                <a16:creationId xmlns:a16="http://schemas.microsoft.com/office/drawing/2014/main" id="{CCE06BEA-E331-A94B-AF24-8EB8C743CE71}"/>
              </a:ext>
            </a:extLst>
          </p:cNvPr>
          <p:cNvSpPr/>
          <p:nvPr/>
        </p:nvSpPr>
        <p:spPr>
          <a:xfrm>
            <a:off x="9100155" y="2557008"/>
            <a:ext cx="2206280" cy="81998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Linear completeness</a:t>
            </a:r>
          </a:p>
          <a:p>
            <a:pPr algn="ctr"/>
            <a:r>
              <a:rPr lang="en-US"/>
              <a:t>dimension</a:t>
            </a:r>
          </a:p>
        </p:txBody>
      </p:sp>
      <p:sp>
        <p:nvSpPr>
          <p:cNvPr id="24" name="Alternate Process 23">
            <a:extLst>
              <a:ext uri="{FF2B5EF4-FFF2-40B4-BE49-F238E27FC236}">
                <a16:creationId xmlns:a16="http://schemas.microsoft.com/office/drawing/2014/main" id="{D38623E8-3803-2A47-B475-661C4FBF2037}"/>
              </a:ext>
            </a:extLst>
          </p:cNvPr>
          <p:cNvSpPr/>
          <p:nvPr/>
        </p:nvSpPr>
        <p:spPr>
          <a:xfrm>
            <a:off x="6157141" y="4391433"/>
            <a:ext cx="2031247" cy="81998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Some models with memory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3C2304D6-97FA-284E-952C-E7D74B1E8994}"/>
              </a:ext>
            </a:extLst>
          </p:cNvPr>
          <p:cNvSpPr/>
          <p:nvPr/>
        </p:nvSpPr>
        <p:spPr>
          <a:xfrm rot="16200000">
            <a:off x="8928932" y="3456820"/>
            <a:ext cx="4330622" cy="5500685"/>
          </a:xfrm>
          <a:prstGeom prst="arc">
            <a:avLst>
              <a:gd name="adj1" fmla="val 15881016"/>
              <a:gd name="adj2" fmla="val 386543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789FFB-98A7-C541-9402-9C2324347185}"/>
              </a:ext>
            </a:extLst>
          </p:cNvPr>
          <p:cNvGrpSpPr/>
          <p:nvPr/>
        </p:nvGrpSpPr>
        <p:grpSpPr>
          <a:xfrm>
            <a:off x="9258850" y="4339591"/>
            <a:ext cx="1816928" cy="1474888"/>
            <a:chOff x="7853362" y="1871663"/>
            <a:chExt cx="3971921" cy="322419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D67471-CB46-BF4C-B0D2-D8575EF8A301}"/>
                </a:ext>
              </a:extLst>
            </p:cNvPr>
            <p:cNvSpPr/>
            <p:nvPr/>
          </p:nvSpPr>
          <p:spPr>
            <a:xfrm>
              <a:off x="9529765" y="1871663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4532F10-FC31-3245-B28E-97D5CC0740AE}"/>
                </a:ext>
              </a:extLst>
            </p:cNvPr>
            <p:cNvSpPr/>
            <p:nvPr/>
          </p:nvSpPr>
          <p:spPr>
            <a:xfrm>
              <a:off x="9001125" y="2667001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466B0FD-08B9-3442-9CEB-5FB2DE08B06E}"/>
                </a:ext>
              </a:extLst>
            </p:cNvPr>
            <p:cNvSpPr/>
            <p:nvPr/>
          </p:nvSpPr>
          <p:spPr>
            <a:xfrm>
              <a:off x="10086981" y="2667001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C2B6EE5-D9C6-A54C-BDC7-E869EAE99963}"/>
                </a:ext>
              </a:extLst>
            </p:cNvPr>
            <p:cNvSpPr/>
            <p:nvPr/>
          </p:nvSpPr>
          <p:spPr>
            <a:xfrm>
              <a:off x="7853362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F522A0-8EC0-C644-89AB-453BB2BB2131}"/>
                </a:ext>
              </a:extLst>
            </p:cNvPr>
            <p:cNvSpPr/>
            <p:nvPr/>
          </p:nvSpPr>
          <p:spPr>
            <a:xfrm>
              <a:off x="8543925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F7CFFEC-95DE-F546-87F9-4F0B65656E81}"/>
                </a:ext>
              </a:extLst>
            </p:cNvPr>
            <p:cNvSpPr/>
            <p:nvPr/>
          </p:nvSpPr>
          <p:spPr>
            <a:xfrm>
              <a:off x="10682283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2D3FFB7-4808-4B42-8144-7D799BA81CBE}"/>
                </a:ext>
              </a:extLst>
            </p:cNvPr>
            <p:cNvSpPr/>
            <p:nvPr/>
          </p:nvSpPr>
          <p:spPr>
            <a:xfrm>
              <a:off x="11368083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 descr="Coin - Super Mario Wiki, the Mario encyclopedia">
              <a:extLst>
                <a:ext uri="{FF2B5EF4-FFF2-40B4-BE49-F238E27FC236}">
                  <a16:creationId xmlns:a16="http://schemas.microsoft.com/office/drawing/2014/main" id="{446A7BA3-1622-AE46-A7EE-94851AFC7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711" y="4638661"/>
              <a:ext cx="379413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F49D7C4-59CE-DF4E-B2CF-61E9B00ED4F7}"/>
                </a:ext>
              </a:extLst>
            </p:cNvPr>
            <p:cNvCxnSpPr>
              <a:cxnSpLocks/>
              <a:stCxn id="30" idx="3"/>
              <a:endCxn id="31" idx="0"/>
            </p:cNvCxnSpPr>
            <p:nvPr/>
          </p:nvCxnSpPr>
          <p:spPr>
            <a:xfrm flipH="1">
              <a:off x="9229725" y="2261908"/>
              <a:ext cx="366995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7F7625F-F24E-D74F-9801-DE5C82B5BB15}"/>
                </a:ext>
              </a:extLst>
            </p:cNvPr>
            <p:cNvCxnSpPr>
              <a:cxnSpLocks/>
              <a:stCxn id="30" idx="5"/>
              <a:endCxn id="32" idx="0"/>
            </p:cNvCxnSpPr>
            <p:nvPr/>
          </p:nvCxnSpPr>
          <p:spPr>
            <a:xfrm>
              <a:off x="9920010" y="2261908"/>
              <a:ext cx="395571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D209A7F-B09F-0D4D-AC1B-2F4269182513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flipH="1">
              <a:off x="8772526" y="3057246"/>
              <a:ext cx="295554" cy="3955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B6B865A-662A-3149-98EA-0E3B986A8AEC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9391370" y="3057246"/>
              <a:ext cx="262077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B7F0E27-0A42-F640-BFE1-FC4C6722D05E}"/>
                </a:ext>
              </a:extLst>
            </p:cNvPr>
            <p:cNvCxnSpPr>
              <a:cxnSpLocks/>
            </p:cNvCxnSpPr>
            <p:nvPr/>
          </p:nvCxnSpPr>
          <p:spPr>
            <a:xfrm>
              <a:off x="10480097" y="3023907"/>
              <a:ext cx="262077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8973E2F-EDC0-CB44-8CB8-867DC07DB676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 flipH="1">
              <a:off x="9868776" y="3057246"/>
              <a:ext cx="285160" cy="4028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1245C5-904A-B94A-B552-342B0377C251}"/>
                  </a:ext>
                </a:extLst>
              </p:cNvPr>
              <p:cNvSpPr txBox="1"/>
              <p:nvPr/>
            </p:nvSpPr>
            <p:spPr>
              <a:xfrm>
                <a:off x="9192318" y="5803558"/>
                <a:ext cx="17280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/>
                  <a:t>Exponential tree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1245C5-904A-B94A-B552-342B0377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318" y="5803558"/>
                <a:ext cx="1728037" cy="646331"/>
              </a:xfrm>
              <a:prstGeom prst="rect">
                <a:avLst/>
              </a:prstGeom>
              <a:blipFill>
                <a:blip r:embed="rId10"/>
                <a:stretch>
                  <a:fillRect l="-3180" t="-4717" r="-2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8C0A1-E748-4F6B-89E8-07945102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42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753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2"/>
    </mc:Choice>
    <mc:Fallback xmlns="">
      <p:transition spd="slow" advTm="5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  <p:bldP spid="20" grpId="0"/>
      <p:bldP spid="22" grpId="0" animBg="1"/>
      <p:bldP spid="24" grpId="0" animBg="1"/>
      <p:bldP spid="25" grpId="0" animBg="1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75D99C-C389-9C44-B7D9-599FBB233C2C}"/>
                  </a:ext>
                </a:extLst>
              </p:cNvPr>
              <p:cNvSpPr txBox="1"/>
              <p:nvPr/>
            </p:nvSpPr>
            <p:spPr>
              <a:xfrm>
                <a:off x="838201" y="2000250"/>
                <a:ext cx="10515600" cy="3916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Discrete hidden state space </a:t>
                </a:r>
              </a:p>
              <a:p>
                <a:r>
                  <a:rPr lang="en-US" sz="2000"/>
                  <a:t>Observations from emission distributions</a:t>
                </a:r>
              </a:p>
              <a:p>
                <a:endParaRPr lang="en-US" sz="2000"/>
              </a:p>
              <a:p>
                <a:endParaRPr lang="en-US" sz="2000"/>
              </a:p>
              <a:p>
                <a:endParaRPr lang="en-US" sz="2000"/>
              </a:p>
              <a:p>
                <a:endParaRPr lang="en-US" sz="2000"/>
              </a:p>
              <a:p>
                <a:endParaRPr lang="en-US" sz="2000"/>
              </a:p>
              <a:p>
                <a:r>
                  <a:rPr lang="en-US" sz="2000"/>
                  <a:t>Roll-in policy induces distribution over hidden state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ℰ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sepChr m:val="∣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/>
              </a:p>
              <a:p>
                <a:r>
                  <a:rPr lang="en-US" sz="2000"/>
                  <a:t>Bellman rank = # of hidden states, for </a:t>
                </a:r>
                <a:r>
                  <a:rPr lang="en-US" sz="2000" i="1"/>
                  <a:t>any</a:t>
                </a:r>
                <a:r>
                  <a:rPr lang="en-US" sz="2000"/>
                  <a:t> function class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endParaRPr lang="en-US" sz="2000"/>
              </a:p>
              <a:p>
                <a:r>
                  <a:rPr lang="en-US" sz="2000"/>
                  <a:t>(OLIVE also requires realizability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2000"/>
                  <a:t>)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75D99C-C389-9C44-B7D9-599FBB233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2000250"/>
                <a:ext cx="10515600" cy="3916970"/>
              </a:xfrm>
              <a:prstGeom prst="rect">
                <a:avLst/>
              </a:prstGeom>
              <a:blipFill>
                <a:blip r:embed="rId5"/>
                <a:stretch>
                  <a:fillRect l="-638" t="-778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1EC2152-054B-7348-B448-FAC3BA119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block MDP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385F3E-DEF5-9C42-8E9F-7230A2BAF4A0}"/>
              </a:ext>
            </a:extLst>
          </p:cNvPr>
          <p:cNvGrpSpPr/>
          <p:nvPr/>
        </p:nvGrpSpPr>
        <p:grpSpPr>
          <a:xfrm>
            <a:off x="5633977" y="365125"/>
            <a:ext cx="5431379" cy="3535825"/>
            <a:chOff x="1276290" y="1469905"/>
            <a:chExt cx="5431379" cy="35358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loud 4">
                  <a:extLst>
                    <a:ext uri="{FF2B5EF4-FFF2-40B4-BE49-F238E27FC236}">
                      <a16:creationId xmlns:a16="http://schemas.microsoft.com/office/drawing/2014/main" id="{D88A7136-E3D3-984E-BD21-3E2B7C954B03}"/>
                    </a:ext>
                  </a:extLst>
                </p:cNvPr>
                <p:cNvSpPr/>
                <p:nvPr/>
              </p:nvSpPr>
              <p:spPr>
                <a:xfrm>
                  <a:off x="2202574" y="1598520"/>
                  <a:ext cx="1451428" cy="972457"/>
                </a:xfrm>
                <a:prstGeom prst="cloud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Cloud 4">
                  <a:extLst>
                    <a:ext uri="{FF2B5EF4-FFF2-40B4-BE49-F238E27FC236}">
                      <a16:creationId xmlns:a16="http://schemas.microsoft.com/office/drawing/2014/main" id="{D88A7136-E3D3-984E-BD21-3E2B7C954B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2574" y="1598520"/>
                  <a:ext cx="1451428" cy="972457"/>
                </a:xfrm>
                <a:prstGeom prst="cloud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loud 5">
                  <a:extLst>
                    <a:ext uri="{FF2B5EF4-FFF2-40B4-BE49-F238E27FC236}">
                      <a16:creationId xmlns:a16="http://schemas.microsoft.com/office/drawing/2014/main" id="{785884EC-AD55-D84C-A840-8BA1AEB97E72}"/>
                    </a:ext>
                  </a:extLst>
                </p:cNvPr>
                <p:cNvSpPr/>
                <p:nvPr/>
              </p:nvSpPr>
              <p:spPr>
                <a:xfrm>
                  <a:off x="4392631" y="1598519"/>
                  <a:ext cx="1451428" cy="972457"/>
                </a:xfrm>
                <a:prstGeom prst="cloud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Cloud 5">
                  <a:extLst>
                    <a:ext uri="{FF2B5EF4-FFF2-40B4-BE49-F238E27FC236}">
                      <a16:creationId xmlns:a16="http://schemas.microsoft.com/office/drawing/2014/main" id="{785884EC-AD55-D84C-A840-8BA1AEB97E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2631" y="1598519"/>
                  <a:ext cx="1451428" cy="972457"/>
                </a:xfrm>
                <a:prstGeom prst="cloud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32A2C4C7-68A2-C74B-98DC-FB33F718F952}"/>
                    </a:ext>
                  </a:extLst>
                </p:cNvPr>
                <p:cNvSpPr/>
                <p:nvPr/>
              </p:nvSpPr>
              <p:spPr>
                <a:xfrm>
                  <a:off x="2420288" y="3282177"/>
                  <a:ext cx="1016000" cy="101600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32A2C4C7-68A2-C74B-98DC-FB33F718F9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0288" y="3282177"/>
                  <a:ext cx="1016000" cy="10160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E7BEBC4-6627-1F4F-A965-0835485DC6C7}"/>
                    </a:ext>
                  </a:extLst>
                </p:cNvPr>
                <p:cNvSpPr/>
                <p:nvPr/>
              </p:nvSpPr>
              <p:spPr>
                <a:xfrm>
                  <a:off x="4610355" y="3282177"/>
                  <a:ext cx="1016000" cy="101600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E7BEBC4-6627-1F4F-A965-0835485DC6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0355" y="3282177"/>
                  <a:ext cx="1016000" cy="1016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D725993-9C65-7E45-A239-B0F0C116E278}"/>
                </a:ext>
              </a:extLst>
            </p:cNvPr>
            <p:cNvCxnSpPr>
              <a:cxnSpLocks/>
              <a:stCxn id="5" idx="1"/>
              <a:endCxn id="7" idx="0"/>
            </p:cNvCxnSpPr>
            <p:nvPr/>
          </p:nvCxnSpPr>
          <p:spPr>
            <a:xfrm>
              <a:off x="2928288" y="2569942"/>
              <a:ext cx="0" cy="71223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0EE8972-52FE-E041-B2EE-FF70AFBA313F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>
              <a:off x="5118345" y="2569941"/>
              <a:ext cx="0" cy="712236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riangle 10">
                  <a:extLst>
                    <a:ext uri="{FF2B5EF4-FFF2-40B4-BE49-F238E27FC236}">
                      <a16:creationId xmlns:a16="http://schemas.microsoft.com/office/drawing/2014/main" id="{2B7328B7-B7BD-2F4C-96C9-0F77A3228229}"/>
                    </a:ext>
                  </a:extLst>
                </p:cNvPr>
                <p:cNvSpPr/>
                <p:nvPr/>
              </p:nvSpPr>
              <p:spPr>
                <a:xfrm>
                  <a:off x="3654002" y="4109491"/>
                  <a:ext cx="863600" cy="769257"/>
                </a:xfrm>
                <a:prstGeom prst="triangl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riangle 10">
                  <a:extLst>
                    <a:ext uri="{FF2B5EF4-FFF2-40B4-BE49-F238E27FC236}">
                      <a16:creationId xmlns:a16="http://schemas.microsoft.com/office/drawing/2014/main" id="{2B7328B7-B7BD-2F4C-96C9-0F77A32282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4002" y="4109491"/>
                  <a:ext cx="863600" cy="769257"/>
                </a:xfrm>
                <a:prstGeom prst="triangle">
                  <a:avLst/>
                </a:prstGeom>
                <a:blipFill>
                  <a:blip r:embed="rId10"/>
                  <a:stretch>
                    <a:fillRect b="-769"/>
                  </a:stretch>
                </a:blip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riangle 11">
                  <a:extLst>
                    <a:ext uri="{FF2B5EF4-FFF2-40B4-BE49-F238E27FC236}">
                      <a16:creationId xmlns:a16="http://schemas.microsoft.com/office/drawing/2014/main" id="{ACF47350-C755-6A4C-95EC-3740A9A644C9}"/>
                    </a:ext>
                  </a:extLst>
                </p:cNvPr>
                <p:cNvSpPr/>
                <p:nvPr/>
              </p:nvSpPr>
              <p:spPr>
                <a:xfrm>
                  <a:off x="5844069" y="4109491"/>
                  <a:ext cx="863600" cy="769257"/>
                </a:xfrm>
                <a:prstGeom prst="triangl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riangle 11">
                  <a:extLst>
                    <a:ext uri="{FF2B5EF4-FFF2-40B4-BE49-F238E27FC236}">
                      <a16:creationId xmlns:a16="http://schemas.microsoft.com/office/drawing/2014/main" id="{ACF47350-C755-6A4C-95EC-3740A9A644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4069" y="4109491"/>
                  <a:ext cx="863600" cy="769257"/>
                </a:xfrm>
                <a:prstGeom prst="triangle">
                  <a:avLst/>
                </a:prstGeom>
                <a:blipFill>
                  <a:blip r:embed="rId11"/>
                  <a:stretch>
                    <a:fillRect b="-769"/>
                  </a:stretch>
                </a:blip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6843037-B735-514A-983F-5C5E29BA5F0B}"/>
                </a:ext>
              </a:extLst>
            </p:cNvPr>
            <p:cNvCxnSpPr>
              <a:cxnSpLocks/>
              <a:stCxn id="7" idx="6"/>
              <a:endCxn id="11" idx="1"/>
            </p:cNvCxnSpPr>
            <p:nvPr/>
          </p:nvCxnSpPr>
          <p:spPr>
            <a:xfrm>
              <a:off x="3436288" y="3790177"/>
              <a:ext cx="433614" cy="70394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9A4A9D2-2CC8-F34F-915F-9510E9D7AD33}"/>
                </a:ext>
              </a:extLst>
            </p:cNvPr>
            <p:cNvCxnSpPr>
              <a:cxnSpLocks/>
              <a:stCxn id="8" idx="6"/>
              <a:endCxn id="12" idx="1"/>
            </p:cNvCxnSpPr>
            <p:nvPr/>
          </p:nvCxnSpPr>
          <p:spPr>
            <a:xfrm>
              <a:off x="5626355" y="3790177"/>
              <a:ext cx="433614" cy="70394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7A3C1DD-3E0D-9C4C-9594-AAD37E32C08E}"/>
                </a:ext>
              </a:extLst>
            </p:cNvPr>
            <p:cNvCxnSpPr>
              <a:cxnSpLocks/>
              <a:stCxn id="5" idx="0"/>
              <a:endCxn id="6" idx="2"/>
            </p:cNvCxnSpPr>
            <p:nvPr/>
          </p:nvCxnSpPr>
          <p:spPr>
            <a:xfrm flipV="1">
              <a:off x="3652792" y="2084748"/>
              <a:ext cx="744341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13F432A-0689-3B4F-9656-B5AABFEB9945}"/>
                </a:ext>
              </a:extLst>
            </p:cNvPr>
            <p:cNvCxnSpPr>
              <a:cxnSpLocks/>
              <a:stCxn id="11" idx="0"/>
              <a:endCxn id="6" idx="2"/>
            </p:cNvCxnSpPr>
            <p:nvPr/>
          </p:nvCxnSpPr>
          <p:spPr>
            <a:xfrm flipV="1">
              <a:off x="4085802" y="2084748"/>
              <a:ext cx="311331" cy="202474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36A1283-9CBD-7D4D-87D9-9D9A9EE53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795741" y="1469905"/>
              <a:ext cx="647559" cy="147478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3250C4-AE02-CA4A-A574-18D073A9E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76290" y="3883325"/>
              <a:ext cx="1486121" cy="1122405"/>
            </a:xfrm>
            <a:prstGeom prst="rect">
              <a:avLst/>
            </a:prstGeom>
          </p:spPr>
        </p:pic>
      </p:grp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97831315-62BC-D040-A83E-A2C27C58EE17}"/>
              </a:ext>
            </a:extLst>
          </p:cNvPr>
          <p:cNvSpPr/>
          <p:nvPr/>
        </p:nvSpPr>
        <p:spPr>
          <a:xfrm>
            <a:off x="10015537" y="5481719"/>
            <a:ext cx="1338262" cy="612648"/>
          </a:xfrm>
          <a:prstGeom prst="wedgeRoundRectCallout">
            <a:avLst>
              <a:gd name="adj1" fmla="val -30441"/>
              <a:gd name="adj2" fmla="val 25186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More in part 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0BAAD6-6DAF-4ED6-B796-49556D83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43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5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99"/>
    </mc:Choice>
    <mc:Fallback xmlns="">
      <p:transition spd="slow" advTm="9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FDCB0-CD44-6041-AEC1-99BBCF280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low rank MDP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796E2C-6D10-EB46-BA2E-C70A0F35A7AB}"/>
                  </a:ext>
                </a:extLst>
              </p:cNvPr>
              <p:cNvSpPr/>
              <p:nvPr/>
            </p:nvSpPr>
            <p:spPr>
              <a:xfrm>
                <a:off x="2591932" y="3988835"/>
                <a:ext cx="7008136" cy="439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)=⟨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, ∫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err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)⟩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796E2C-6D10-EB46-BA2E-C70A0F35A7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932" y="3988835"/>
                <a:ext cx="7008136" cy="439736"/>
              </a:xfrm>
              <a:prstGeom prst="rect">
                <a:avLst/>
              </a:prstGeom>
              <a:blipFill>
                <a:blip r:embed="rId5"/>
                <a:stretch>
                  <a:fillRect b="-15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1AE65C-C612-2343-B4A0-CD7A06EF77EC}"/>
                  </a:ext>
                </a:extLst>
              </p:cNvPr>
              <p:cNvSpPr txBox="1"/>
              <p:nvPr/>
            </p:nvSpPr>
            <p:spPr>
              <a:xfrm>
                <a:off x="838200" y="4877657"/>
                <a:ext cx="10515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Bellman rank = rank of transition operator, for any function class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endParaRPr lang="en-US" sz="200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/>
                  <a:t> low rank MDP with “feature selection” or unknown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 is statistically tractable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1AE65C-C612-2343-B4A0-CD7A06EF7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77657"/>
                <a:ext cx="10515600" cy="707886"/>
              </a:xfrm>
              <a:prstGeom prst="rect">
                <a:avLst/>
              </a:prstGeom>
              <a:blipFill>
                <a:blip r:embed="rId6"/>
                <a:stretch>
                  <a:fillRect l="-638"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826CA1B-D0A0-2240-AE6A-0D256996E65E}"/>
                  </a:ext>
                </a:extLst>
              </p:cNvPr>
              <p:cNvSpPr/>
              <p:nvPr/>
            </p:nvSpPr>
            <p:spPr>
              <a:xfrm>
                <a:off x="3246570" y="1860046"/>
                <a:ext cx="1733713" cy="16643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826CA1B-D0A0-2240-AE6A-0D256996E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570" y="1860046"/>
                <a:ext cx="1733713" cy="16643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AC875C2-073B-E34A-B00E-D05036CAA57A}"/>
              </a:ext>
            </a:extLst>
          </p:cNvPr>
          <p:cNvSpPr txBox="1"/>
          <p:nvPr/>
        </p:nvSpPr>
        <p:spPr>
          <a:xfrm>
            <a:off x="5087679" y="249029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99BCCE-4086-8C45-830B-8E41A9F8DDFE}"/>
                  </a:ext>
                </a:extLst>
              </p:cNvPr>
              <p:cNvSpPr/>
              <p:nvPr/>
            </p:nvSpPr>
            <p:spPr>
              <a:xfrm>
                <a:off x="5577978" y="1850847"/>
                <a:ext cx="1036043" cy="16643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99BCCE-4086-8C45-830B-8E41A9F8D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978" y="1850847"/>
                <a:ext cx="1036043" cy="1664364"/>
              </a:xfrm>
              <a:prstGeom prst="rect">
                <a:avLst/>
              </a:prstGeom>
              <a:blipFill>
                <a:blip r:embed="rId8"/>
                <a:stretch>
                  <a:fillRect l="-11047" r="-5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BF3639-245B-6948-B1CE-ED50502B3F10}"/>
                  </a:ext>
                </a:extLst>
              </p:cNvPr>
              <p:cNvSpPr/>
              <p:nvPr/>
            </p:nvSpPr>
            <p:spPr>
              <a:xfrm>
                <a:off x="6765766" y="1850847"/>
                <a:ext cx="1855942" cy="8413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BF3639-245B-6948-B1CE-ED50502B3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766" y="1850847"/>
                <a:ext cx="1855942" cy="8413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FB89E0F2-535C-2F49-8CBB-D120D20170CE}"/>
              </a:ext>
            </a:extLst>
          </p:cNvPr>
          <p:cNvSpPr/>
          <p:nvPr/>
        </p:nvSpPr>
        <p:spPr>
          <a:xfrm>
            <a:off x="10015538" y="4586288"/>
            <a:ext cx="1338262" cy="612648"/>
          </a:xfrm>
          <a:prstGeom prst="wedgeRoundRectCallout">
            <a:avLst>
              <a:gd name="adj1" fmla="val -114783"/>
              <a:gd name="adj2" fmla="val 67164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More in part 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D2CC0A-E30D-4DCC-985D-A1954D43F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44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80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69"/>
    </mc:Choice>
    <mc:Fallback xmlns="">
      <p:transition spd="slow" advTm="3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11" grpId="0" animBg="1"/>
      <p:bldP spid="12" grpId="0"/>
      <p:bldP spid="13" grpId="0" animBg="1"/>
      <p:bldP spid="14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8746-FDB4-7945-B5A4-055A8D5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linear 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5C969A-DF9B-F64F-AD32-721E5543B3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000"/>
                  <a:t>For any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/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000"/>
                  <a:t> such that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𝒯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≔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lim>
                          </m:limLow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=⟨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00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000"/>
                  <a:t>Standard assumption in analysis of dynamic programming algorithms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lim>
                          </m:limLow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</m:oMath>
                  </m:oMathPara>
                </a14:m>
                <a:endParaRPr lang="en-US" sz="2000" b="0"/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</m:oMath>
                  </m:oMathPara>
                </a14:m>
                <a:endParaRPr lang="en-US" sz="2000" b="0"/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=⟨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000" b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000"/>
                  <a:t>Exploits </a:t>
                </a:r>
                <a:r>
                  <a:rPr lang="en-US" sz="2000" b="0"/>
                  <a:t>structure of function class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000" b="0"/>
                  <a:t>, not </a:t>
                </a:r>
                <a:r>
                  <a:rPr lang="en-US" sz="2000"/>
                  <a:t>environment </a:t>
                </a:r>
                <a:r>
                  <a:rPr lang="en-US" sz="2000" b="0"/>
                  <a:t>dynamics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000" b="0"/>
                  <a:t>More like extrapolation argument for linear classes [ZLKB20]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100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000" b="1"/>
                  <a:t>Summary</a:t>
                </a:r>
                <a:r>
                  <a:rPr lang="en-US" sz="2000"/>
                  <a:t>: Bellman rank captures structure of environment </a:t>
                </a:r>
                <a:r>
                  <a:rPr lang="en-US" sz="2000" i="1"/>
                  <a:t>and</a:t>
                </a:r>
                <a:r>
                  <a:rPr lang="en-US" sz="200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5C969A-DF9B-F64F-AD32-721E5543B3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638" t="-140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EA904DF-A817-5543-A55F-E3987BA820A9}"/>
              </a:ext>
            </a:extLst>
          </p:cNvPr>
          <p:cNvSpPr/>
          <p:nvPr/>
        </p:nvSpPr>
        <p:spPr>
          <a:xfrm>
            <a:off x="8943975" y="4001294"/>
            <a:ext cx="2714625" cy="628650"/>
          </a:xfrm>
          <a:prstGeom prst="wedgeRoundRectCallout">
            <a:avLst>
              <a:gd name="adj1" fmla="val -109254"/>
              <a:gd name="adj2" fmla="val -14773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Uses alternative definition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6FCF431-586D-D845-960C-1174BD53984C}"/>
              </a:ext>
            </a:extLst>
          </p:cNvPr>
          <p:cNvSpPr/>
          <p:nvPr/>
        </p:nvSpPr>
        <p:spPr>
          <a:xfrm>
            <a:off x="5395912" y="1443832"/>
            <a:ext cx="2714625" cy="628650"/>
          </a:xfrm>
          <a:prstGeom prst="wedgeRoundRectCallout">
            <a:avLst>
              <a:gd name="adj1" fmla="val -130833"/>
              <a:gd name="adj2" fmla="val 80682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Bellman backup operator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2D7CF-2650-4F4A-B43E-AF844DE4B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45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8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08"/>
    </mc:Choice>
    <mc:Fallback xmlns="">
      <p:transition spd="slow" advTm="139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6973-89B1-384D-BCAD-1B0C0E70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value-based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FF650-C670-BE4D-9F1D-E259292A3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/>
              <a:t>Linear methods </a:t>
            </a:r>
          </a:p>
          <a:p>
            <a:r>
              <a:rPr lang="en-US" sz="2000"/>
              <a:t>Positive results require more than realizability, e.g., completeness conditions</a:t>
            </a:r>
          </a:p>
          <a:p>
            <a:r>
              <a:rPr lang="en-US" sz="2000"/>
              <a:t>Current thinking is that realizability alone insufficient</a:t>
            </a:r>
          </a:p>
          <a:p>
            <a:pPr marL="0" indent="0">
              <a:buNone/>
            </a:pPr>
            <a:r>
              <a:rPr lang="en-US" sz="2000"/>
              <a:t>Nonlinear methods require some dynamics assumptions for low Bellman rank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Two conceptual approaches for handling </a:t>
            </a:r>
            <a:r>
              <a:rPr lang="en-US" sz="2000" b="1"/>
              <a:t>distribution shift</a:t>
            </a:r>
            <a:endParaRPr lang="en-US" sz="2000"/>
          </a:p>
          <a:p>
            <a:r>
              <a:rPr lang="en-US" sz="2000"/>
              <a:t>Do neural networks (or other classes) enable extrapolation? </a:t>
            </a:r>
          </a:p>
          <a:p>
            <a:r>
              <a:rPr lang="en-US" sz="2000"/>
              <a:t>Optimal rates for extrapolation approaches?</a:t>
            </a:r>
          </a:p>
          <a:p>
            <a:pPr marL="0" indent="0">
              <a:buNone/>
            </a:pPr>
            <a:endParaRPr lang="en-US" sz="20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0A2E0-FA8E-B94E-BAFC-FF0EB5A89B68}"/>
              </a:ext>
            </a:extLst>
          </p:cNvPr>
          <p:cNvGrpSpPr/>
          <p:nvPr/>
        </p:nvGrpSpPr>
        <p:grpSpPr>
          <a:xfrm>
            <a:off x="2213200" y="3290319"/>
            <a:ext cx="2983764" cy="1421949"/>
            <a:chOff x="4056288" y="2275110"/>
            <a:chExt cx="2983764" cy="14219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Diamond 5">
                  <a:extLst>
                    <a:ext uri="{FF2B5EF4-FFF2-40B4-BE49-F238E27FC236}">
                      <a16:creationId xmlns:a16="http://schemas.microsoft.com/office/drawing/2014/main" id="{7D6CE8F8-59F0-E340-921B-F529FEF45917}"/>
                    </a:ext>
                  </a:extLst>
                </p:cNvPr>
                <p:cNvSpPr/>
                <p:nvPr/>
              </p:nvSpPr>
              <p:spPr>
                <a:xfrm>
                  <a:off x="5416022" y="3011259"/>
                  <a:ext cx="685800" cy="685800"/>
                </a:xfrm>
                <a:prstGeom prst="diamond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Diamond 5">
                  <a:extLst>
                    <a:ext uri="{FF2B5EF4-FFF2-40B4-BE49-F238E27FC236}">
                      <a16:creationId xmlns:a16="http://schemas.microsoft.com/office/drawing/2014/main" id="{7D6CE8F8-59F0-E340-921B-F529FEF459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022" y="3011259"/>
                  <a:ext cx="685800" cy="685800"/>
                </a:xfrm>
                <a:prstGeom prst="diamond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BC0B6C-AD20-4846-9F09-84451797164F}"/>
                </a:ext>
              </a:extLst>
            </p:cNvPr>
            <p:cNvGrpSpPr/>
            <p:nvPr/>
          </p:nvGrpSpPr>
          <p:grpSpPr>
            <a:xfrm>
              <a:off x="4056288" y="2275110"/>
              <a:ext cx="2983764" cy="1079049"/>
              <a:chOff x="4056288" y="2275110"/>
              <a:chExt cx="2983764" cy="107904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C158C772-31B9-794A-A823-924A2DC8B022}"/>
                      </a:ext>
                    </a:extLst>
                  </p:cNvPr>
                  <p:cNvSpPr/>
                  <p:nvPr/>
                </p:nvSpPr>
                <p:spPr>
                  <a:xfrm>
                    <a:off x="4056288" y="2646582"/>
                    <a:ext cx="685800" cy="6858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b="0"/>
                  </a:p>
                </p:txBody>
              </p:sp>
            </mc:Choice>
            <mc:Fallback xmlns="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C158C772-31B9-794A-A823-924A2DC8B0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6288" y="2646582"/>
                    <a:ext cx="685800" cy="685800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Diamond 4">
                    <a:extLst>
                      <a:ext uri="{FF2B5EF4-FFF2-40B4-BE49-F238E27FC236}">
                        <a16:creationId xmlns:a16="http://schemas.microsoft.com/office/drawing/2014/main" id="{1305A2AD-EDFB-FA44-810F-F112815CF67F}"/>
                      </a:ext>
                    </a:extLst>
                  </p:cNvPr>
                  <p:cNvSpPr/>
                  <p:nvPr/>
                </p:nvSpPr>
                <p:spPr>
                  <a:xfrm>
                    <a:off x="5416022" y="2275110"/>
                    <a:ext cx="685800" cy="685800"/>
                  </a:xfrm>
                  <a:prstGeom prst="diamond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5" name="Diamond 4">
                    <a:extLst>
                      <a:ext uri="{FF2B5EF4-FFF2-40B4-BE49-F238E27FC236}">
                        <a16:creationId xmlns:a16="http://schemas.microsoft.com/office/drawing/2014/main" id="{1305A2AD-EDFB-FA44-810F-F112815CF67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16022" y="2275110"/>
                    <a:ext cx="685800" cy="685800"/>
                  </a:xfrm>
                  <a:prstGeom prst="diamond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F2E260FB-91C7-314C-971E-E0E94792D86E}"/>
                  </a:ext>
                </a:extLst>
              </p:cNvPr>
              <p:cNvCxnSpPr>
                <a:cxnSpLocks/>
                <a:stCxn id="4" idx="6"/>
                <a:endCxn id="5" idx="1"/>
              </p:cNvCxnSpPr>
              <p:nvPr/>
            </p:nvCxnSpPr>
            <p:spPr>
              <a:xfrm flipV="1">
                <a:off x="4742088" y="2618010"/>
                <a:ext cx="673934" cy="37147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502B03C0-7CE3-5A4A-ADA9-365F2B22DF02}"/>
                  </a:ext>
                </a:extLst>
              </p:cNvPr>
              <p:cNvCxnSpPr>
                <a:cxnSpLocks/>
                <a:endCxn id="6" idx="1"/>
              </p:cNvCxnSpPr>
              <p:nvPr/>
            </p:nvCxnSpPr>
            <p:spPr>
              <a:xfrm>
                <a:off x="4742088" y="2982687"/>
                <a:ext cx="673934" cy="371472"/>
              </a:xfrm>
              <a:prstGeom prst="straightConnector1">
                <a:avLst/>
              </a:prstGeom>
              <a:ln w="381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29E2555E-7838-CF4E-8399-28E943F8EB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1822" y="2618010"/>
                <a:ext cx="513291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117DD19C-EFA5-0E4E-9049-0710272BFB26}"/>
                      </a:ext>
                    </a:extLst>
                  </p:cNvPr>
                  <p:cNvSpPr txBox="1"/>
                  <p:nvPr/>
                </p:nvSpPr>
                <p:spPr>
                  <a:xfrm>
                    <a:off x="6590313" y="2404768"/>
                    <a:ext cx="449739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00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117DD19C-EFA5-0E4E-9049-0710272BFB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90313" y="2404768"/>
                    <a:ext cx="449739" cy="4001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1DAE0A-7371-FB48-8285-776ACED19451}"/>
              </a:ext>
            </a:extLst>
          </p:cNvPr>
          <p:cNvGrpSpPr/>
          <p:nvPr/>
        </p:nvGrpSpPr>
        <p:grpSpPr>
          <a:xfrm>
            <a:off x="7500290" y="3265144"/>
            <a:ext cx="1550184" cy="1421949"/>
            <a:chOff x="5357808" y="2417440"/>
            <a:chExt cx="1819276" cy="166878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D03B13D-59BA-7E49-862B-18F9662C59BD}"/>
                </a:ext>
              </a:extLst>
            </p:cNvPr>
            <p:cNvCxnSpPr>
              <a:cxnSpLocks/>
            </p:cNvCxnSpPr>
            <p:nvPr/>
          </p:nvCxnSpPr>
          <p:spPr>
            <a:xfrm>
              <a:off x="5357809" y="2500308"/>
              <a:ext cx="0" cy="158591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6B8DD6-BC5F-2D48-8741-69A6CEB6B8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7809" y="4086220"/>
              <a:ext cx="1819275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08603F-3F77-F84D-8B22-2758CC7D74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7809" y="3900483"/>
              <a:ext cx="1543050" cy="1857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3C7281C-772E-FC41-AE76-FC5D575AB6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7809" y="2600320"/>
              <a:ext cx="171450" cy="14859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05F141C-3B70-6142-BBA5-F41B29139D7B}"/>
                </a:ext>
              </a:extLst>
            </p:cNvPr>
            <p:cNvSpPr/>
            <p:nvPr/>
          </p:nvSpPr>
          <p:spPr>
            <a:xfrm>
              <a:off x="6900859" y="3809043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61039A-FF96-7748-AF8C-5151C3959FF1}"/>
                </a:ext>
              </a:extLst>
            </p:cNvPr>
            <p:cNvSpPr/>
            <p:nvPr/>
          </p:nvSpPr>
          <p:spPr>
            <a:xfrm>
              <a:off x="5437820" y="2417440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6243803-1F66-EF48-BB40-F3EFF8CBBA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7808" y="2986083"/>
              <a:ext cx="1128714" cy="109728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7FB81E-8034-D644-AC0F-D87B176C34D8}"/>
                </a:ext>
              </a:extLst>
            </p:cNvPr>
            <p:cNvSpPr/>
            <p:nvPr/>
          </p:nvSpPr>
          <p:spPr>
            <a:xfrm>
              <a:off x="6480807" y="2847495"/>
              <a:ext cx="182880" cy="18288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8E97D7F-D436-4DF1-BDE9-50657C93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46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33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9"/>
    </mc:Choice>
    <mc:Fallback xmlns="">
      <p:transition spd="slow" advTm="6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F30E-CED4-344E-8413-0B638E12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Landscape of tractability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B43220-8373-FC4A-8784-C424B327FC88}"/>
              </a:ext>
            </a:extLst>
          </p:cNvPr>
          <p:cNvSpPr/>
          <p:nvPr/>
        </p:nvSpPr>
        <p:spPr>
          <a:xfrm>
            <a:off x="1019908" y="1690688"/>
            <a:ext cx="10333892" cy="4815620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B94D46-C606-5546-AA47-8E2F25365377}"/>
              </a:ext>
            </a:extLst>
          </p:cNvPr>
          <p:cNvSpPr/>
          <p:nvPr/>
        </p:nvSpPr>
        <p:spPr>
          <a:xfrm>
            <a:off x="2807692" y="2549769"/>
            <a:ext cx="8182708" cy="3717498"/>
          </a:xfrm>
          <a:prstGeom prst="roundRect">
            <a:avLst>
              <a:gd name="adj" fmla="val 2938"/>
            </a:avLst>
          </a:prstGeom>
          <a:solidFill>
            <a:schemeClr val="bg1">
              <a:alpha val="6000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882A33-E788-8D41-AF0C-703D0BB7A6DC}"/>
              </a:ext>
            </a:extLst>
          </p:cNvPr>
          <p:cNvSpPr/>
          <p:nvPr/>
        </p:nvSpPr>
        <p:spPr>
          <a:xfrm>
            <a:off x="2801827" y="3288323"/>
            <a:ext cx="7326924" cy="2990669"/>
          </a:xfrm>
          <a:prstGeom prst="roundRect">
            <a:avLst>
              <a:gd name="adj" fmla="val 496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FE7013-E81A-1541-BEE8-2A84F9BD15D4}"/>
              </a:ext>
            </a:extLst>
          </p:cNvPr>
          <p:cNvSpPr/>
          <p:nvPr/>
        </p:nvSpPr>
        <p:spPr>
          <a:xfrm>
            <a:off x="2801827" y="3823849"/>
            <a:ext cx="5715000" cy="2455143"/>
          </a:xfrm>
          <a:prstGeom prst="roundRect">
            <a:avLst>
              <a:gd name="adj" fmla="val 7434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B8860D1-F8B8-4140-91E1-B82B1B591C91}"/>
              </a:ext>
            </a:extLst>
          </p:cNvPr>
          <p:cNvSpPr/>
          <p:nvPr/>
        </p:nvSpPr>
        <p:spPr>
          <a:xfrm>
            <a:off x="1393583" y="4543353"/>
            <a:ext cx="4979384" cy="1735639"/>
          </a:xfrm>
          <a:prstGeom prst="roundRect">
            <a:avLst>
              <a:gd name="adj" fmla="val 7785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2F927A1-CCB9-7F4A-B6F9-3F12327242F2}"/>
              </a:ext>
            </a:extLst>
          </p:cNvPr>
          <p:cNvSpPr/>
          <p:nvPr/>
        </p:nvSpPr>
        <p:spPr>
          <a:xfrm>
            <a:off x="2817943" y="4695092"/>
            <a:ext cx="3555023" cy="1583899"/>
          </a:xfrm>
          <a:prstGeom prst="roundRect">
            <a:avLst>
              <a:gd name="adj" fmla="val 7785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9F2F018-60D1-F74E-B04E-14DF791F4BA5}"/>
              </a:ext>
            </a:extLst>
          </p:cNvPr>
          <p:cNvSpPr/>
          <p:nvPr/>
        </p:nvSpPr>
        <p:spPr>
          <a:xfrm>
            <a:off x="4573473" y="5638798"/>
            <a:ext cx="1799493" cy="628469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/>
              <p:nvPr/>
            </p:nvSpPr>
            <p:spPr>
              <a:xfrm>
                <a:off x="2863645" y="4823237"/>
                <a:ext cx="28486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/>
                  <a:t>Low rank MDP (known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)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645" y="4823237"/>
                <a:ext cx="2848665" cy="400110"/>
              </a:xfrm>
              <a:prstGeom prst="rect">
                <a:avLst/>
              </a:prstGeom>
              <a:blipFill>
                <a:blip r:embed="rId5"/>
                <a:stretch>
                  <a:fillRect l="-1927" t="-7576" r="-1713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A77197EA-DC22-304C-9FB9-BF371C0C5542}"/>
              </a:ext>
            </a:extLst>
          </p:cNvPr>
          <p:cNvSpPr/>
          <p:nvPr/>
        </p:nvSpPr>
        <p:spPr>
          <a:xfrm>
            <a:off x="4573472" y="5691506"/>
            <a:ext cx="954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Tabular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46F029-3B97-FE41-AFE3-DE4AC9881A99}"/>
              </a:ext>
            </a:extLst>
          </p:cNvPr>
          <p:cNvSpPr/>
          <p:nvPr/>
        </p:nvSpPr>
        <p:spPr>
          <a:xfrm>
            <a:off x="1459550" y="4842586"/>
            <a:ext cx="12763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</a:t>
            </a:r>
          </a:p>
          <a:p>
            <a:r>
              <a:rPr lang="en-US" sz="2000"/>
              <a:t>Eluder</a:t>
            </a:r>
          </a:p>
          <a:p>
            <a:r>
              <a:rPr lang="en-US" sz="2000"/>
              <a:t>dimension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/>
              <p:nvPr/>
            </p:nvSpPr>
            <p:spPr>
              <a:xfrm>
                <a:off x="2902919" y="3889429"/>
                <a:ext cx="31179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Low rank MDP (unknown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/>
                  <a:t>)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919" y="3889429"/>
                <a:ext cx="3117969" cy="400110"/>
              </a:xfrm>
              <a:prstGeom prst="rect">
                <a:avLst/>
              </a:prstGeom>
              <a:blipFill>
                <a:blip r:embed="rId6"/>
                <a:stretch>
                  <a:fillRect l="-1953" t="-7576" r="-977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22B9AF3-74D7-AE4E-A379-8CA9F223099E}"/>
              </a:ext>
            </a:extLst>
          </p:cNvPr>
          <p:cNvSpPr/>
          <p:nvPr/>
        </p:nvSpPr>
        <p:spPr>
          <a:xfrm>
            <a:off x="2914642" y="3356031"/>
            <a:ext cx="2033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 Bellman rank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CEECB7-2332-B144-B316-0505A6B7CFA5}"/>
              </a:ext>
            </a:extLst>
          </p:cNvPr>
          <p:cNvSpPr/>
          <p:nvPr/>
        </p:nvSpPr>
        <p:spPr>
          <a:xfrm>
            <a:off x="2891196" y="2611612"/>
            <a:ext cx="2021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Low Witness rank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9F4355-8DE9-214E-87EB-3B182CBD84FC}"/>
              </a:ext>
            </a:extLst>
          </p:cNvPr>
          <p:cNvSpPr/>
          <p:nvPr/>
        </p:nvSpPr>
        <p:spPr>
          <a:xfrm>
            <a:off x="1636826" y="1793577"/>
            <a:ext cx="1027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All of RL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C19B05D-E2E5-3C4D-87CD-85197D20296F}"/>
              </a:ext>
            </a:extLst>
          </p:cNvPr>
          <p:cNvSpPr/>
          <p:nvPr/>
        </p:nvSpPr>
        <p:spPr>
          <a:xfrm>
            <a:off x="4573472" y="5513127"/>
            <a:ext cx="3943355" cy="746562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CA085F-7371-C14D-8D7A-550FEBF671CC}"/>
              </a:ext>
            </a:extLst>
          </p:cNvPr>
          <p:cNvSpPr/>
          <p:nvPr/>
        </p:nvSpPr>
        <p:spPr>
          <a:xfrm>
            <a:off x="6383217" y="5559783"/>
            <a:ext cx="1311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Block MDP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F18CDD-AF39-2B49-B970-67DC087F97AE}"/>
              </a:ext>
            </a:extLst>
          </p:cNvPr>
          <p:cNvSpPr/>
          <p:nvPr/>
        </p:nvSpPr>
        <p:spPr>
          <a:xfrm>
            <a:off x="7160617" y="2686148"/>
            <a:ext cx="3412874" cy="485789"/>
          </a:xfrm>
          <a:prstGeom prst="roundRect">
            <a:avLst>
              <a:gd name="adj" fmla="val 293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21A56-2818-3446-A772-C3DE1D497447}"/>
              </a:ext>
            </a:extLst>
          </p:cNvPr>
          <p:cNvSpPr/>
          <p:nvPr/>
        </p:nvSpPr>
        <p:spPr>
          <a:xfrm>
            <a:off x="7202752" y="2716910"/>
            <a:ext cx="166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Factored MDP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C02ED3-08AC-4215-BC20-51FC65BA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47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208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EE32F-EB22-A64D-BA5A-EEB0C6F4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Factored MDP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FC0FDE-DAFC-A34F-85F1-EE7AEFD342D0}"/>
              </a:ext>
            </a:extLst>
          </p:cNvPr>
          <p:cNvGrpSpPr/>
          <p:nvPr/>
        </p:nvGrpSpPr>
        <p:grpSpPr>
          <a:xfrm>
            <a:off x="8315309" y="608407"/>
            <a:ext cx="1766888" cy="2164562"/>
            <a:chOff x="2657475" y="1971674"/>
            <a:chExt cx="1766888" cy="216456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3827869-0284-BB4B-9503-876A3428C702}"/>
                </a:ext>
              </a:extLst>
            </p:cNvPr>
            <p:cNvSpPr/>
            <p:nvPr/>
          </p:nvSpPr>
          <p:spPr>
            <a:xfrm>
              <a:off x="2657475" y="1971674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C65AED-0FA4-D04E-B8A0-EFACDD6E1341}"/>
                </a:ext>
              </a:extLst>
            </p:cNvPr>
            <p:cNvSpPr/>
            <p:nvPr/>
          </p:nvSpPr>
          <p:spPr>
            <a:xfrm>
              <a:off x="2657475" y="249316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9AF7200-248C-4044-9E65-958A964EEDF7}"/>
                </a:ext>
              </a:extLst>
            </p:cNvPr>
            <p:cNvSpPr/>
            <p:nvPr/>
          </p:nvSpPr>
          <p:spPr>
            <a:xfrm>
              <a:off x="2657475" y="3014656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6A7F91-DC16-6440-96E4-5ABE99808B24}"/>
                </a:ext>
              </a:extLst>
            </p:cNvPr>
            <p:cNvSpPr/>
            <p:nvPr/>
          </p:nvSpPr>
          <p:spPr>
            <a:xfrm>
              <a:off x="3967163" y="198595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81CE3EC-4AB5-884E-A81E-C591E5FFA6EB}"/>
                </a:ext>
              </a:extLst>
            </p:cNvPr>
            <p:cNvSpPr/>
            <p:nvPr/>
          </p:nvSpPr>
          <p:spPr>
            <a:xfrm>
              <a:off x="3967163" y="2507446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8D6A3AC-D1D3-C144-BFD2-E15FBB043760}"/>
                </a:ext>
              </a:extLst>
            </p:cNvPr>
            <p:cNvSpPr/>
            <p:nvPr/>
          </p:nvSpPr>
          <p:spPr>
            <a:xfrm>
              <a:off x="3967163" y="3028937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4C07BDC1-6AE3-DD4D-A276-36AC2C0F5609}"/>
                </a:ext>
              </a:extLst>
            </p:cNvPr>
            <p:cNvSpPr/>
            <p:nvPr/>
          </p:nvSpPr>
          <p:spPr>
            <a:xfrm>
              <a:off x="3114675" y="3679036"/>
              <a:ext cx="457200" cy="45720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34FBCF8-43AB-6F4D-85E8-96D30CC23AB5}"/>
                </a:ext>
              </a:extLst>
            </p:cNvPr>
            <p:cNvCxnSpPr>
              <a:cxnSpLocks/>
              <a:stCxn id="4" idx="6"/>
              <a:endCxn id="10" idx="2"/>
            </p:cNvCxnSpPr>
            <p:nvPr/>
          </p:nvCxnSpPr>
          <p:spPr>
            <a:xfrm>
              <a:off x="3114675" y="2200274"/>
              <a:ext cx="852488" cy="142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1334D40-AAD5-1B4F-A8C9-0FD0C04044F3}"/>
                </a:ext>
              </a:extLst>
            </p:cNvPr>
            <p:cNvCxnSpPr>
              <a:cxnSpLocks/>
              <a:stCxn id="15" idx="0"/>
              <a:endCxn id="10" idx="2"/>
            </p:cNvCxnSpPr>
            <p:nvPr/>
          </p:nvCxnSpPr>
          <p:spPr>
            <a:xfrm flipV="1">
              <a:off x="3343275" y="2214555"/>
              <a:ext cx="623888" cy="14644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DCCE099-D6CE-284A-8880-2E4CEF52CB42}"/>
                </a:ext>
              </a:extLst>
            </p:cNvPr>
            <p:cNvCxnSpPr>
              <a:cxnSpLocks/>
              <a:stCxn id="6" idx="6"/>
              <a:endCxn id="12" idx="2"/>
            </p:cNvCxnSpPr>
            <p:nvPr/>
          </p:nvCxnSpPr>
          <p:spPr>
            <a:xfrm>
              <a:off x="3114675" y="2721765"/>
              <a:ext cx="852488" cy="142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7E0FE6A-A0CE-044F-9E3D-455BF338A354}"/>
                </a:ext>
              </a:extLst>
            </p:cNvPr>
            <p:cNvCxnSpPr>
              <a:cxnSpLocks/>
              <a:stCxn id="6" idx="6"/>
              <a:endCxn id="14" idx="2"/>
            </p:cNvCxnSpPr>
            <p:nvPr/>
          </p:nvCxnSpPr>
          <p:spPr>
            <a:xfrm>
              <a:off x="3114675" y="2721765"/>
              <a:ext cx="852488" cy="53577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61E6168-EF3A-D94F-9419-8DB781E503D6}"/>
                </a:ext>
              </a:extLst>
            </p:cNvPr>
            <p:cNvCxnSpPr>
              <a:cxnSpLocks/>
              <a:stCxn id="8" idx="6"/>
              <a:endCxn id="14" idx="2"/>
            </p:cNvCxnSpPr>
            <p:nvPr/>
          </p:nvCxnSpPr>
          <p:spPr>
            <a:xfrm>
              <a:off x="3114675" y="3243256"/>
              <a:ext cx="852488" cy="142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A43D590-B014-1D48-9B4B-8FDA2237E798}"/>
                </a:ext>
              </a:extLst>
            </p:cNvPr>
            <p:cNvCxnSpPr>
              <a:cxnSpLocks/>
              <a:stCxn id="15" idx="0"/>
              <a:endCxn id="12" idx="2"/>
            </p:cNvCxnSpPr>
            <p:nvPr/>
          </p:nvCxnSpPr>
          <p:spPr>
            <a:xfrm flipV="1">
              <a:off x="3343275" y="2736046"/>
              <a:ext cx="623888" cy="94299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588B163-19BF-F844-BA8E-3239ED2F213C}"/>
                </a:ext>
              </a:extLst>
            </p:cNvPr>
            <p:cNvCxnSpPr>
              <a:cxnSpLocks/>
              <a:stCxn id="15" idx="0"/>
              <a:endCxn id="14" idx="2"/>
            </p:cNvCxnSpPr>
            <p:nvPr/>
          </p:nvCxnSpPr>
          <p:spPr>
            <a:xfrm flipV="1">
              <a:off x="3343275" y="3257537"/>
              <a:ext cx="623888" cy="42149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5576307-31B5-6246-A138-73B559EAFC9F}"/>
                  </a:ext>
                </a:extLst>
              </p:cNvPr>
              <p:cNvSpPr txBox="1"/>
              <p:nvPr/>
            </p:nvSpPr>
            <p:spPr>
              <a:xfrm>
                <a:off x="838200" y="1704966"/>
                <a:ext cx="10515600" cy="4278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State is a d-dimensional discrete vector. Transition operator factorizes: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∏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pa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/>
              </a:p>
              <a:p>
                <a:r>
                  <a:rPr lang="en-US" sz="2000"/>
                  <a:t>Binary state vars: unfactored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d>
                  </m:oMath>
                </a14:m>
                <a:r>
                  <a:rPr lang="en-US" sz="2000"/>
                  <a:t> parameters, factored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d>
                  </m:oMath>
                </a14:m>
                <a:r>
                  <a:rPr lang="en-US" sz="2000"/>
                  <a:t> parameters,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lim>
                    </m:limLow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|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000"/>
                  <a:t>.</a:t>
                </a:r>
              </a:p>
              <a:p>
                <a:endParaRPr lang="en-US" sz="2000"/>
              </a:p>
              <a:p>
                <a:pPr>
                  <a:spcAft>
                    <a:spcPts val="600"/>
                  </a:spcAft>
                </a:pPr>
                <a:r>
                  <a:rPr lang="en-US" sz="2000"/>
                  <a:t>Statistics: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#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𝑝𝑎𝑟𝑎𝑚𝑠</m:t>
                            </m:r>
                          </m:e>
                        </m:d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ra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 regret with known parent structure. Can also learn structure 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000"/>
                  <a:t>Computation: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/>
                  <a:t>Planning with a known model is computationally hard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/>
                  <a:t>Optimal policy cannot be represented by a poly-sized circuit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000"/>
                  <a:t>Statistical separation: 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/>
                  <a:t>[SJ</a:t>
                </a:r>
                <a:r>
                  <a:rPr lang="en-US" sz="2000" b="1">
                    <a:solidFill>
                      <a:srgbClr val="C00000"/>
                    </a:solidFill>
                  </a:rPr>
                  <a:t>KAL</a:t>
                </a:r>
                <a:r>
                  <a:rPr lang="en-US" sz="2000"/>
                  <a:t>19] For value-based methods, realizability alone is insufficient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5576307-31B5-6246-A138-73B559EAF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04966"/>
                <a:ext cx="10515600" cy="4278607"/>
              </a:xfrm>
              <a:prstGeom prst="rect">
                <a:avLst/>
              </a:prstGeom>
              <a:blipFill>
                <a:blip r:embed="rId5"/>
                <a:stretch>
                  <a:fillRect l="-638" t="-855" b="-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ular Callout 38">
            <a:extLst>
              <a:ext uri="{FF2B5EF4-FFF2-40B4-BE49-F238E27FC236}">
                <a16:creationId xmlns:a16="http://schemas.microsoft.com/office/drawing/2014/main" id="{A0335EC2-A1CE-5044-B6ED-F09166777C56}"/>
              </a:ext>
            </a:extLst>
          </p:cNvPr>
          <p:cNvSpPr/>
          <p:nvPr/>
        </p:nvSpPr>
        <p:spPr>
          <a:xfrm>
            <a:off x="8379618" y="4135049"/>
            <a:ext cx="3250407" cy="751276"/>
          </a:xfrm>
          <a:prstGeom prst="wedgeRoundRectCallout">
            <a:avLst>
              <a:gd name="adj1" fmla="val -92781"/>
              <a:gd name="adj2" fmla="val 15565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What combinatorial models are computationally tractable?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72D73-BAB2-4591-A3FF-5BE4C12A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48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0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27"/>
    </mc:Choice>
    <mc:Fallback xmlns="">
      <p:transition spd="slow" advTm="8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p"/>
      <p:bldP spid="3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22C42-B8D0-5D45-A07C-82917E0A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complexity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866545-4BB7-9549-9537-755FE0CC62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000"/>
                  <a:t>For model-based RL, assume class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000"/>
                  <a:t> of candidate dynamics models,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endParaRPr lang="en-US" sz="200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000"/>
                  <a:t>Parallel development to Bellman rank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d>
                                    <m:dPr>
                                      <m:sepChr m:val="∣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sepChr m:val="∣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TV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∣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000"/>
              </a:p>
              <a:p>
                <a:pPr marL="0" indent="0">
                  <a:buNone/>
                </a:pPr>
                <a:r>
                  <a:rPr lang="en-US" sz="2000"/>
                  <a:t>Witness rank =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lim>
                    </m:limLow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rank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000"/>
              </a:p>
              <a:p>
                <a:pPr marL="0" indent="0">
                  <a:buNone/>
                </a:pPr>
                <a:endParaRPr lang="en-US" sz="2000"/>
              </a:p>
              <a:p>
                <a:r>
                  <a:rPr lang="en-US" sz="2000"/>
                  <a:t>Witness rank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000"/>
                  <a:t> Bellman rank (for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plan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</m:d>
                  </m:oMath>
                </a14:m>
                <a:r>
                  <a:rPr lang="en-US" sz="2000"/>
                  <a:t>)</a:t>
                </a:r>
              </a:p>
              <a:p>
                <a:r>
                  <a:rPr lang="en-US" sz="2000" b="1"/>
                  <a:t>Theorem: </a:t>
                </a:r>
                <a:r>
                  <a:rPr lang="en-US" sz="2000"/>
                  <a:t>[SJ</a:t>
                </a:r>
                <a:r>
                  <a:rPr lang="en-US" sz="2000" b="1">
                    <a:solidFill>
                      <a:srgbClr val="C00000"/>
                    </a:solidFill>
                  </a:rPr>
                  <a:t>KAL</a:t>
                </a:r>
                <a:r>
                  <a:rPr lang="en-US" sz="2000"/>
                  <a:t>19]</a:t>
                </a:r>
                <a:r>
                  <a:rPr lang="en-US" sz="2000" b="1"/>
                  <a:t> </a:t>
                </a:r>
                <a:r>
                  <a:rPr lang="en-US" sz="2000"/>
                  <a:t>Sample complexity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𝑤𝑖𝑡𝑛𝑒𝑠𝑠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𝑟𝑎𝑛𝑘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comp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ℳ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2000"/>
                  <a:t> achievable</a:t>
                </a:r>
              </a:p>
              <a:p>
                <a:r>
                  <a:rPr lang="en-US" sz="2000" b="1"/>
                  <a:t>Factored MDP: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𝑤𝑖𝑡𝑛𝑒𝑠𝑠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𝑟𝑎𝑛𝑘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≤#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𝑝𝑎𝑟𝑎𝑚𝑠</m:t>
                        </m:r>
                      </m:e>
                    </m:d>
                  </m:oMath>
                </a14:m>
                <a:endParaRPr lang="en-US" sz="2000" b="1"/>
              </a:p>
              <a:p>
                <a:pPr marL="0" indent="0">
                  <a:buNone/>
                </a:pPr>
                <a:endParaRPr lang="en-US" sz="2000" b="1"/>
              </a:p>
              <a:p>
                <a:pPr marL="0" indent="0">
                  <a:buNone/>
                </a:pPr>
                <a:r>
                  <a:rPr lang="en-US" sz="2000"/>
                  <a:t>Model-based needs strong realizability conditions, but can succeed where value-based fails. </a:t>
                </a:r>
                <a:endParaRPr lang="en-US" sz="2000" b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866545-4BB7-9549-9537-755FE0CC62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DB18D-CC51-4A87-AD60-FF5D19BC3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49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5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74"/>
    </mc:Choice>
    <mc:Fallback xmlns="">
      <p:transition spd="slow" advTm="103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D912-458E-4941-918B-3D0550C13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233" y="1"/>
            <a:ext cx="7058347" cy="770562"/>
          </a:xfrm>
        </p:spPr>
        <p:txBody>
          <a:bodyPr/>
          <a:lstStyle/>
          <a:p>
            <a:r>
              <a:rPr lang="en-US"/>
              <a:t>Why Reinforcement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A0E3B-4BFC-48F2-A3B1-CD83245D9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6044"/>
            <a:ext cx="10515600" cy="5794625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2800">
                <a:latin typeface="Cambria Math" panose="02040503050406030204" pitchFamily="18" charset="0"/>
              </a:rPr>
              <a:t>Fundamental Natural problem</a:t>
            </a:r>
          </a:p>
          <a:p>
            <a:pPr marL="514350" indent="-514350">
              <a:buAutoNum type="arabicParenR"/>
            </a:pPr>
            <a:r>
              <a:rPr lang="en-US">
                <a:latin typeface="Cambria Math" panose="02040503050406030204" pitchFamily="18" charset="0"/>
              </a:rPr>
              <a:t>Your supervised learning problem is really a reinforcement learning problem.  Frame it right for success.</a:t>
            </a:r>
          </a:p>
          <a:p>
            <a:pPr marL="514350" indent="-514350">
              <a:buAutoNum type="arabicParenR"/>
            </a:pPr>
            <a:endParaRPr lang="en-US">
              <a:latin typeface="Cambria Math" panose="02040503050406030204" pitchFamily="18" charset="0"/>
            </a:endParaRPr>
          </a:p>
          <a:p>
            <a:pPr marL="514350" indent="-514350">
              <a:buAutoNum type="arabicParenR"/>
            </a:pPr>
            <a:endParaRPr lang="en-US" sz="2800" b="0">
              <a:latin typeface="Cambria Math" panose="02040503050406030204" pitchFamily="18" charset="0"/>
            </a:endParaRPr>
          </a:p>
          <a:p>
            <a:pPr marL="514350" indent="-514350">
              <a:buAutoNum type="arabicParenR"/>
            </a:pPr>
            <a:endParaRPr lang="en-US">
              <a:latin typeface="Cambria Math" panose="02040503050406030204" pitchFamily="18" charset="0"/>
            </a:endParaRPr>
          </a:p>
          <a:p>
            <a:pPr marL="514350" indent="-514350">
              <a:buAutoNum type="arabicParenR"/>
            </a:pPr>
            <a:endParaRPr lang="en-US" sz="2800" b="0">
              <a:latin typeface="Cambria Math" panose="02040503050406030204" pitchFamily="18" charset="0"/>
            </a:endParaRPr>
          </a:p>
          <a:p>
            <a:pPr marL="514350" indent="-514350">
              <a:buAutoNum type="arabicParenR"/>
            </a:pPr>
            <a:endParaRPr lang="en-US">
              <a:latin typeface="Cambria Math" panose="02040503050406030204" pitchFamily="18" charset="0"/>
            </a:endParaRPr>
          </a:p>
          <a:p>
            <a:pPr marL="514350" indent="-514350">
              <a:buAutoNum type="arabicParenR"/>
            </a:pPr>
            <a:endParaRPr lang="en-US">
              <a:latin typeface="Cambria Math" panose="02040503050406030204" pitchFamily="18" charset="0"/>
            </a:endParaRPr>
          </a:p>
          <a:p>
            <a:pPr marL="514350" indent="-514350">
              <a:buAutoNum type="arabicParenR"/>
            </a:pPr>
            <a:r>
              <a:rPr lang="en-US">
                <a:latin typeface="Cambria Math" panose="02040503050406030204" pitchFamily="18" charset="0"/>
              </a:rPr>
              <a:t>Many</a:t>
            </a:r>
            <a:r>
              <a:rPr lang="en-US" sz="2800" b="0">
                <a:latin typeface="Cambria Math" panose="02040503050406030204" pitchFamily="18" charset="0"/>
              </a:rPr>
              <a:t> applications</a:t>
            </a:r>
            <a:r>
              <a:rPr lang="en-US">
                <a:latin typeface="Cambria Math" panose="02040503050406030204" pitchFamily="18" charset="0"/>
              </a:rPr>
              <a:t> can only be solved via Reinforcement Learning</a:t>
            </a:r>
            <a:endParaRPr lang="en-US" sz="2800" b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95317C6-D624-45DD-AE3E-58DD12BC3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570227"/>
              </p:ext>
            </p:extLst>
          </p:nvPr>
        </p:nvGraphicFramePr>
        <p:xfrm>
          <a:off x="1785397" y="2419778"/>
          <a:ext cx="8621206" cy="290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178">
                  <a:extLst>
                    <a:ext uri="{9D8B030D-6E8A-4147-A177-3AD203B41FA5}">
                      <a16:colId xmlns:a16="http://schemas.microsoft.com/office/drawing/2014/main" val="4141683389"/>
                    </a:ext>
                  </a:extLst>
                </a:gridCol>
                <a:gridCol w="4314028">
                  <a:extLst>
                    <a:ext uri="{9D8B030D-6E8A-4147-A177-3AD203B41FA5}">
                      <a16:colId xmlns:a16="http://schemas.microsoft.com/office/drawing/2014/main" val="2135496225"/>
                    </a:ext>
                  </a:extLst>
                </a:gridCol>
              </a:tblGrid>
              <a:tr h="581431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Prediction</a:t>
                      </a:r>
                    </a:p>
                  </a:txBody>
                  <a:tcPr marL="89642" marR="89642" marT="44821" marB="448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Decision</a:t>
                      </a:r>
                    </a:p>
                  </a:txBody>
                  <a:tcPr marL="89642" marR="89642" marT="44821" marB="44821"/>
                </a:tc>
                <a:extLst>
                  <a:ext uri="{0D108BD9-81ED-4DB2-BD59-A6C34878D82A}">
                    <a16:rowId xmlns:a16="http://schemas.microsoft.com/office/drawing/2014/main" val="3771260628"/>
                  </a:ext>
                </a:extLst>
              </a:tr>
              <a:tr h="581431">
                <a:tc>
                  <a:txBody>
                    <a:bodyPr/>
                    <a:lstStyle/>
                    <a:p>
                      <a:r>
                        <a:rPr lang="en-US" sz="2800"/>
                        <a:t>Click/no-click</a:t>
                      </a:r>
                    </a:p>
                  </a:txBody>
                  <a:tcPr marL="89642" marR="89642" marT="44821" marB="44821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Recommendations</a:t>
                      </a:r>
                    </a:p>
                  </a:txBody>
                  <a:tcPr marL="89642" marR="89642" marT="44821" marB="44821"/>
                </a:tc>
                <a:extLst>
                  <a:ext uri="{0D108BD9-81ED-4DB2-BD59-A6C34878D82A}">
                    <a16:rowId xmlns:a16="http://schemas.microsoft.com/office/drawing/2014/main" val="1310272875"/>
                  </a:ext>
                </a:extLst>
              </a:tr>
              <a:tr h="581431">
                <a:tc>
                  <a:txBody>
                    <a:bodyPr/>
                    <a:lstStyle/>
                    <a:p>
                      <a:r>
                        <a:rPr lang="en-US" sz="2800"/>
                        <a:t>Intent</a:t>
                      </a:r>
                    </a:p>
                  </a:txBody>
                  <a:tcPr marL="89642" marR="89642" marT="44821" marB="44821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Next utterance</a:t>
                      </a:r>
                    </a:p>
                  </a:txBody>
                  <a:tcPr marL="89642" marR="89642" marT="44821" marB="44821"/>
                </a:tc>
                <a:extLst>
                  <a:ext uri="{0D108BD9-81ED-4DB2-BD59-A6C34878D82A}">
                    <a16:rowId xmlns:a16="http://schemas.microsoft.com/office/drawing/2014/main" val="4247267249"/>
                  </a:ext>
                </a:extLst>
              </a:tr>
              <a:tr h="581431">
                <a:tc>
                  <a:txBody>
                    <a:bodyPr/>
                    <a:lstStyle/>
                    <a:p>
                      <a:r>
                        <a:rPr lang="en-US" sz="2800"/>
                        <a:t>Next video frame</a:t>
                      </a:r>
                    </a:p>
                  </a:txBody>
                  <a:tcPr marL="89642" marR="89642" marT="44821" marB="44821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North/East/West/South</a:t>
                      </a:r>
                    </a:p>
                  </a:txBody>
                  <a:tcPr marL="89642" marR="89642" marT="44821" marB="44821"/>
                </a:tc>
                <a:extLst>
                  <a:ext uri="{0D108BD9-81ED-4DB2-BD59-A6C34878D82A}">
                    <a16:rowId xmlns:a16="http://schemas.microsoft.com/office/drawing/2014/main" val="285590289"/>
                  </a:ext>
                </a:extLst>
              </a:tr>
              <a:tr h="581431">
                <a:tc>
                  <a:txBody>
                    <a:bodyPr/>
                    <a:lstStyle/>
                    <a:p>
                      <a:r>
                        <a:rPr lang="en-US" sz="2800"/>
                        <a:t>Queue sizes</a:t>
                      </a:r>
                    </a:p>
                  </a:txBody>
                  <a:tcPr marL="89642" marR="89642" marT="44821" marB="44821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Server assignment</a:t>
                      </a:r>
                    </a:p>
                  </a:txBody>
                  <a:tcPr marL="89642" marR="89642" marT="44821" marB="44821"/>
                </a:tc>
                <a:extLst>
                  <a:ext uri="{0D108BD9-81ED-4DB2-BD59-A6C34878D82A}">
                    <a16:rowId xmlns:a16="http://schemas.microsoft.com/office/drawing/2014/main" val="306711897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CFACE-0225-4352-BB4F-89E865F9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54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46"/>
    </mc:Choice>
    <mc:Fallback xmlns="">
      <p:transition spd="slow" advTm="20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7D5E-1028-6E46-8CCC-7EF8B622A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E7A44-E79F-9A48-8F73-CA920F16F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Policy optimization methods (</a:t>
            </a:r>
            <a:r>
              <a:rPr lang="en-US" err="1"/>
              <a:t>Alekh</a:t>
            </a:r>
            <a:r>
              <a:rPr lang="en-US"/>
              <a:t> Agarwal)</a:t>
            </a:r>
          </a:p>
          <a:p>
            <a:pPr marL="0" indent="0">
              <a:buNone/>
            </a:pPr>
            <a:r>
              <a:rPr lang="en-US"/>
              <a:t>Latent dynamics modeling (John Langford)</a:t>
            </a:r>
          </a:p>
          <a:p>
            <a:endParaRPr lang="en-US"/>
          </a:p>
          <a:p>
            <a:pPr marL="0" indent="0" algn="ctr">
              <a:buNone/>
            </a:pPr>
            <a:r>
              <a:rPr lang="en-US" b="1"/>
              <a:t>Thanks!</a:t>
            </a:r>
          </a:p>
          <a:p>
            <a:pPr marL="0" indent="0" algn="ctr">
              <a:buNone/>
            </a:pPr>
            <a:r>
              <a:rPr lang="en-US" b="1" err="1"/>
              <a:t>akshaykr@microsoft.com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FB1E6-9A36-4056-BA6C-B0553813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8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8"/>
    </mc:Choice>
    <mc:Fallback xmlns="">
      <p:transition spd="slow" advTm="15038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E9B0-CA8C-4D7F-A811-422B5859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641" y="0"/>
            <a:ext cx="2062717" cy="793824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61BC-464C-4BCE-995F-7AAB48F9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sz="4400">
                <a:solidFill>
                  <a:srgbClr val="00B050"/>
                </a:solidFill>
              </a:rPr>
              <a:t>Basics</a:t>
            </a:r>
          </a:p>
          <a:p>
            <a:pPr marL="514350" indent="-514350">
              <a:buAutoNum type="arabicParenR"/>
            </a:pPr>
            <a:r>
              <a:rPr lang="en-US" sz="4400">
                <a:solidFill>
                  <a:srgbClr val="00B050"/>
                </a:solidFill>
              </a:rPr>
              <a:t>Information Theory</a:t>
            </a:r>
          </a:p>
          <a:p>
            <a:pPr marL="514350" indent="-514350">
              <a:buAutoNum type="arabicParenR"/>
            </a:pPr>
            <a:r>
              <a:rPr lang="en-US" sz="4400">
                <a:solidFill>
                  <a:srgbClr val="FF0000"/>
                </a:solidFill>
              </a:rPr>
              <a:t>The Optimization Approach</a:t>
            </a:r>
          </a:p>
          <a:p>
            <a:pPr marL="514350" indent="-514350">
              <a:buAutoNum type="arabicParenR"/>
            </a:pPr>
            <a:r>
              <a:rPr lang="en-US" sz="4400"/>
              <a:t>Latent State Discovery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4B4F9-72E6-44C0-AA1E-51D04C2D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9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61"/>
    </mc:Choice>
    <mc:Fallback>
      <p:transition spd="slow" advTm="3456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08C3F2B-2815-4B51-A82B-CF09687B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27" y="20248"/>
            <a:ext cx="4780868" cy="110642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Policy Optimization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6F125-A167-AB42-9A8F-805E0FE65FCE}"/>
              </a:ext>
            </a:extLst>
          </p:cNvPr>
          <p:cNvSpPr txBox="1"/>
          <p:nvPr/>
        </p:nvSpPr>
        <p:spPr>
          <a:xfrm>
            <a:off x="244795" y="1285839"/>
            <a:ext cx="4893262" cy="52116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Why?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An “end-to-end” </a:t>
            </a:r>
            <a:r>
              <a:rPr lang="en-US" sz="2000" i="1"/>
              <a:t>gradient-based approach</a:t>
            </a:r>
            <a:r>
              <a:rPr lang="en-US" sz="2000"/>
              <a:t> that directly optimizes the task at hand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Easy to use with deep learning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sz="17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/>
              <a:t>Deep Learning + Policy Optimization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/>
              <a:t>Likely a critical component to all interactive learning systems.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Main obstacle to success?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Lack of robustness due to poor exploration</a:t>
            </a:r>
            <a:endParaRPr lang="en-US" sz="170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72DD4-040D-8145-BDCC-A3FBBFEECE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87" r="-2" b="93"/>
          <a:stretch/>
        </p:blipFill>
        <p:spPr>
          <a:xfrm>
            <a:off x="8455732" y="94703"/>
            <a:ext cx="2255812" cy="22446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7E5F38-FEC3-4549-BF29-CDB5609DC5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r="9375" b="-4"/>
          <a:stretch/>
        </p:blipFill>
        <p:spPr>
          <a:xfrm>
            <a:off x="5138057" y="94703"/>
            <a:ext cx="3198410" cy="2223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7F6E8-C508-9547-B549-2E6916258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653" y="2824350"/>
            <a:ext cx="3198057" cy="19680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CAC510-31B4-4C34-834C-BE1D4A2E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2" descr="https://cdn.vox-cdn.com/thumbor/EvkCf3lawptqcevy0lOpd1YYsLE=/0x0:2000x1333/1200x800/filters:focal(840x507:1160x827)/cdn.vox-cdn.com/uploads/chorus_image/image/65472319/openai_dactyl_one_handed_solve.0.jpeg">
            <a:extLst>
              <a:ext uri="{FF2B5EF4-FFF2-40B4-BE49-F238E27FC236}">
                <a16:creationId xmlns:a16="http://schemas.microsoft.com/office/drawing/2014/main" id="{96E4624E-1FD5-124C-81C2-81C945277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-3096" r="28016" b="3098"/>
          <a:stretch/>
        </p:blipFill>
        <p:spPr bwMode="auto">
          <a:xfrm>
            <a:off x="8455732" y="2740411"/>
            <a:ext cx="1874521" cy="20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29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70"/>
    </mc:Choice>
    <mc:Fallback>
      <p:transition spd="slow" advTm="10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E9B0-CA8C-4D7F-A811-422B5859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641" y="0"/>
            <a:ext cx="2062717" cy="793824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61BC-464C-4BCE-995F-7AAB48F99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913"/>
            <a:ext cx="10515600" cy="518305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R"/>
            </a:pPr>
            <a:r>
              <a:rPr lang="en-US" sz="4400">
                <a:solidFill>
                  <a:srgbClr val="00B050"/>
                </a:solidFill>
              </a:rPr>
              <a:t>Basics</a:t>
            </a:r>
          </a:p>
          <a:p>
            <a:pPr marL="514350" indent="-514350">
              <a:buAutoNum type="arabicParenR"/>
            </a:pPr>
            <a:r>
              <a:rPr lang="en-US" sz="4400">
                <a:solidFill>
                  <a:srgbClr val="00B050"/>
                </a:solidFill>
              </a:rPr>
              <a:t>Information Theory</a:t>
            </a:r>
          </a:p>
          <a:p>
            <a:pPr marL="514350" indent="-514350">
              <a:buAutoNum type="arabicParenR"/>
            </a:pPr>
            <a:r>
              <a:rPr lang="en-US" sz="4400">
                <a:solidFill>
                  <a:srgbClr val="FF0000"/>
                </a:solidFill>
              </a:rPr>
              <a:t>The Optimization Approach</a:t>
            </a:r>
          </a:p>
          <a:p>
            <a:pPr marL="1314450" lvl="1" indent="-857250">
              <a:lnSpc>
                <a:spcPct val="170000"/>
              </a:lnSpc>
              <a:buFont typeface="+mj-lt"/>
              <a:buAutoNum type="romanLcPeriod"/>
            </a:pPr>
            <a:r>
              <a:rPr lang="en-US" sz="4000">
                <a:solidFill>
                  <a:srgbClr val="FF0000"/>
                </a:solidFill>
              </a:rPr>
              <a:t>Policy optimization preliminaries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/>
              <a:t>Convergence properties for tabular representations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/>
              <a:t>Convergence properties with function approximation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/>
              <a:t>Adding exploration</a:t>
            </a:r>
          </a:p>
          <a:p>
            <a:pPr marL="514350" indent="-514350">
              <a:buAutoNum type="arabicParenR"/>
            </a:pPr>
            <a:endParaRPr lang="en-US" sz="4400">
              <a:solidFill>
                <a:srgbClr val="FF0000"/>
              </a:solidFill>
            </a:endParaRPr>
          </a:p>
          <a:p>
            <a:pPr marL="514350" indent="-514350">
              <a:buAutoNum type="arabicParenR"/>
            </a:pPr>
            <a:r>
              <a:rPr lang="en-US" sz="4400"/>
              <a:t>Latent State Discovery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00B59-EC38-4660-9576-071FA751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8"/>
    </mc:Choice>
    <mc:Fallback>
      <p:transition spd="slow" advTm="12528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98160F-BD84-49B4-BCD5-D96C0978ABBC}"/>
              </a:ext>
            </a:extLst>
          </p:cNvPr>
          <p:cNvSpPr txBox="1"/>
          <p:nvPr/>
        </p:nvSpPr>
        <p:spPr>
          <a:xfrm>
            <a:off x="0" y="4373217"/>
            <a:ext cx="102216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600" b="1"/>
              <a:t>Key 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/>
              <a:t>What is the optimization landscape?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/>
              <a:t>Role of exploration and parameterization?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/>
              <a:t>Convergence and sample complexity of (stochastic) gradient methods?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DC2E0-6995-479B-9A95-B7D2851B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RL as 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22ADD5-4EC8-4269-9E93-9B8359247E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825624"/>
                <a:ext cx="10221686" cy="4803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/>
                  <a:t>Discounted MDP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/>
              </a:p>
              <a:p>
                <a:pPr marL="0" indent="0">
                  <a:buNone/>
                </a:pPr>
                <a:endParaRPr lang="en-US" sz="2600"/>
              </a:p>
              <a:p>
                <a:pPr marL="0" indent="0">
                  <a:buNone/>
                </a:pPr>
                <a:r>
                  <a:rPr lang="en-US" sz="2600"/>
                  <a:t>Let us consider the PAC goal: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600" b="0"/>
              </a:p>
              <a:p>
                <a:pPr marL="0" indent="0">
                  <a:buNone/>
                </a:pPr>
                <a:r>
                  <a:rPr lang="en-US" sz="2600" b="1"/>
                  <a:t>The policy optimization approach:</a:t>
                </a:r>
              </a:p>
              <a:p>
                <a:pPr marL="0" indent="0" algn="ctr">
                  <a:buNone/>
                </a:pPr>
                <a:r>
                  <a:rPr lang="en-US" sz="2600"/>
                  <a:t>How to iteratively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600"/>
                  <a:t> through (stochastic) gradient methods?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22ADD5-4EC8-4269-9E93-9B8359247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825624"/>
                <a:ext cx="10221686" cy="4803775"/>
              </a:xfrm>
              <a:blipFill>
                <a:blip r:embed="rId3"/>
                <a:stretch>
                  <a:fillRect l="-1073" t="-1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64A3C5-FDF6-467B-AA6A-9539BF8A0039}"/>
                  </a:ext>
                </a:extLst>
              </p:cNvPr>
              <p:cNvSpPr txBox="1"/>
              <p:nvPr/>
            </p:nvSpPr>
            <p:spPr>
              <a:xfrm>
                <a:off x="7228730" y="2242847"/>
                <a:ext cx="2022613" cy="646331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All actions drawn according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64A3C5-FDF6-467B-AA6A-9539BF8A0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730" y="2242847"/>
                <a:ext cx="2022613" cy="646331"/>
              </a:xfrm>
              <a:prstGeom prst="rect">
                <a:avLst/>
              </a:prstGeom>
              <a:blipFill>
                <a:blip r:embed="rId4"/>
                <a:stretch>
                  <a:fillRect l="-2395" t="-4630" b="-12963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6722E2-E6F0-4CF5-825D-E3BEC2838D59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916764" y="2566013"/>
            <a:ext cx="1311966" cy="964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697A78-7DD2-4849-BA6E-BD80954416D1}"/>
                  </a:ext>
                </a:extLst>
              </p:cNvPr>
              <p:cNvSpPr txBox="1"/>
              <p:nvPr/>
            </p:nvSpPr>
            <p:spPr>
              <a:xfrm>
                <a:off x="5084693" y="1519883"/>
                <a:ext cx="4509976" cy="36933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/>
                  <a:t>Effective horizon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697A78-7DD2-4849-BA6E-BD8095441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693" y="1519883"/>
                <a:ext cx="4509976" cy="369332"/>
              </a:xfrm>
              <a:prstGeom prst="rect">
                <a:avLst/>
              </a:prstGeom>
              <a:blipFill>
                <a:blip r:embed="rId5"/>
                <a:stretch>
                  <a:fillRect t="-6349" b="-22222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1F78DC-21E2-44B9-AB58-752C6C554C65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4360793" y="1704549"/>
            <a:ext cx="723900" cy="342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6EC26-3BD6-4BFD-A4A7-5CFBED73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94EE758-042E-4F6B-A2E0-EB9B7D9F06C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6840" y="1840680"/>
              <a:ext cx="4276800" cy="2214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94EE758-042E-4F6B-A2E0-EB9B7D9F06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17480" y="1831320"/>
                <a:ext cx="4295520" cy="2233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0288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50"/>
    </mc:Choice>
    <mc:Fallback>
      <p:transition spd="slow" advTm="12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331D00-97EE-4B7A-BF2F-AB69FB7541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marL="0" indent="0" algn="ctr">
                  <a:buNone/>
                </a:pPr>
                <a:r>
                  <a:rPr lang="en-US" b="1"/>
                  <a:t>Amenable to gradient based optimization</a:t>
                </a:r>
              </a:p>
              <a:p>
                <a:pPr marL="0" indent="0">
                  <a:buNone/>
                </a:pPr>
                <a:r>
                  <a:rPr lang="en-US"/>
                  <a:t>A common </a:t>
                </a:r>
                <a:r>
                  <a:rPr lang="en-US" i="1" err="1"/>
                  <a:t>softmax</a:t>
                </a:r>
                <a:r>
                  <a:rPr lang="en-US"/>
                  <a:t> form: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lvl="1"/>
                <a:endParaRPr lang="en-US"/>
              </a:p>
              <a:p>
                <a:pPr lvl="1"/>
                <a:endParaRPr lang="en-US" b="0"/>
              </a:p>
              <a:p>
                <a:pPr lvl="1"/>
                <a:r>
                  <a:rPr lang="en-US" b="0"/>
                  <a:t>Tabular: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b="0"/>
              </a:p>
              <a:p>
                <a:pPr lvl="1"/>
                <a:r>
                  <a:rPr lang="en-US"/>
                  <a:t>Linear: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Neural: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Gaussian: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/>
              </a:p>
              <a:p>
                <a:pPr lvl="1"/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331D00-97EE-4B7A-BF2F-AB69FB7541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B31619-D5A8-42C3-BB28-3FDB5062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Stochastic policies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D55C8-346F-44C0-8FF1-FA68D0D8B352}"/>
              </a:ext>
            </a:extLst>
          </p:cNvPr>
          <p:cNvSpPr txBox="1"/>
          <p:nvPr/>
        </p:nvSpPr>
        <p:spPr>
          <a:xfrm>
            <a:off x="5637971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2C8697-3136-4221-8C44-BCF5328AA4EC}"/>
              </a:ext>
            </a:extLst>
          </p:cNvPr>
          <p:cNvSpPr txBox="1"/>
          <p:nvPr/>
        </p:nvSpPr>
        <p:spPr>
          <a:xfrm>
            <a:off x="601671" y="3538861"/>
            <a:ext cx="495217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One parameter per state, action.</a:t>
            </a:r>
            <a:r>
              <a:rPr lang="en-US" b="1"/>
              <a:t> Fully expressive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277F6B-478E-49A4-B833-4ABC487B385E}"/>
                  </a:ext>
                </a:extLst>
              </p:cNvPr>
              <p:cNvSpPr txBox="1"/>
              <p:nvPr/>
            </p:nvSpPr>
            <p:spPr>
              <a:xfrm>
                <a:off x="5327349" y="6021259"/>
                <a:ext cx="2995820" cy="646331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Control settings</a:t>
                </a:r>
                <a:r>
                  <a:rPr lang="en-US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/>
                  <a:t> can take any of the above forms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277F6B-478E-49A4-B833-4ABC487B3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349" y="6021259"/>
                <a:ext cx="2995820" cy="646331"/>
              </a:xfrm>
              <a:prstGeom prst="rect">
                <a:avLst/>
              </a:prstGeom>
              <a:blipFill>
                <a:blip r:embed="rId4"/>
                <a:stretch>
                  <a:fillRect l="-1623" t="-4630" b="-12963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359226-417C-4913-BDBA-DA4A2E55C21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077757" y="3908193"/>
            <a:ext cx="984792" cy="337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24EABF4-0826-40F5-9C4C-8B4D2A20FEF1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6426926" y="5662749"/>
            <a:ext cx="398333" cy="358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5" name="Table 15">
                <a:extLst>
                  <a:ext uri="{FF2B5EF4-FFF2-40B4-BE49-F238E27FC236}">
                    <a16:creationId xmlns:a16="http://schemas.microsoft.com/office/drawing/2014/main" id="{9AC3B46F-D34C-4286-B308-74A15792915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5171" y="3429000"/>
              <a:ext cx="1841136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8135">
                      <a:extLst>
                        <a:ext uri="{9D8B030D-6E8A-4147-A177-3AD203B41FA5}">
                          <a16:colId xmlns:a16="http://schemas.microsoft.com/office/drawing/2014/main" val="1358482039"/>
                        </a:ext>
                      </a:extLst>
                    </a:gridCol>
                    <a:gridCol w="568234">
                      <a:extLst>
                        <a:ext uri="{9D8B030D-6E8A-4147-A177-3AD203B41FA5}">
                          <a16:colId xmlns:a16="http://schemas.microsoft.com/office/drawing/2014/main" val="2737960356"/>
                        </a:ext>
                      </a:extLst>
                    </a:gridCol>
                    <a:gridCol w="574767">
                      <a:extLst>
                        <a:ext uri="{9D8B030D-6E8A-4147-A177-3AD203B41FA5}">
                          <a16:colId xmlns:a16="http://schemas.microsoft.com/office/drawing/2014/main" val="396817541"/>
                        </a:ext>
                      </a:extLst>
                    </a:gridCol>
                  </a:tblGrid>
                  <a:tr h="335089"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2303643"/>
                      </a:ext>
                    </a:extLst>
                  </a:tr>
                  <a:tr h="33508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209274"/>
                      </a:ext>
                    </a:extLst>
                  </a:tr>
                  <a:tr h="33508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5772952"/>
                      </a:ext>
                    </a:extLst>
                  </a:tr>
                  <a:tr h="33508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00429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5" name="Table 15">
                <a:extLst>
                  <a:ext uri="{FF2B5EF4-FFF2-40B4-BE49-F238E27FC236}">
                    <a16:creationId xmlns:a16="http://schemas.microsoft.com/office/drawing/2014/main" id="{9AC3B46F-D34C-4286-B308-74A15792915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5171" y="3429000"/>
              <a:ext cx="1841136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8135">
                      <a:extLst>
                        <a:ext uri="{9D8B030D-6E8A-4147-A177-3AD203B41FA5}">
                          <a16:colId xmlns:a16="http://schemas.microsoft.com/office/drawing/2014/main" val="1358482039"/>
                        </a:ext>
                      </a:extLst>
                    </a:gridCol>
                    <a:gridCol w="568234">
                      <a:extLst>
                        <a:ext uri="{9D8B030D-6E8A-4147-A177-3AD203B41FA5}">
                          <a16:colId xmlns:a16="http://schemas.microsoft.com/office/drawing/2014/main" val="2737960356"/>
                        </a:ext>
                      </a:extLst>
                    </a:gridCol>
                    <a:gridCol w="574767">
                      <a:extLst>
                        <a:ext uri="{9D8B030D-6E8A-4147-A177-3AD203B41FA5}">
                          <a16:colId xmlns:a16="http://schemas.microsoft.com/office/drawing/2014/main" val="39681754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4731" t="-3636" r="-107527" b="-3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0000" t="-3636" r="-5263" b="-3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230364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70" t="-101786" r="-167826" b="-2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2092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70" t="-205455" r="-167826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577295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70" t="-305455" r="-167826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00429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A95A20C-9810-4633-9749-D1044F0AB1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83" t="13424" r="14199" b="8524"/>
          <a:stretch/>
        </p:blipFill>
        <p:spPr>
          <a:xfrm>
            <a:off x="6147059" y="3685097"/>
            <a:ext cx="1527369" cy="1613263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21F1A4D0-E789-4BD5-9A8D-1C7DA3587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2582" y="4109232"/>
            <a:ext cx="2025353" cy="1189128"/>
          </a:xfrm>
          <a:prstGeom prst="rect">
            <a:avLst/>
          </a:prstGeom>
        </p:spPr>
      </p:pic>
      <p:pic>
        <p:nvPicPr>
          <p:cNvPr id="1026" name="Picture 2" descr="data:image/jpeg;base64,/9j/4AAQSkZJRgABAQAAAQABAAD/2wCEAAkGBxITEhUSExIVEhUVFhgYGRUYFRUbGxYXFRgZFxkaGhYeHighGBolHRgWIjEjJikrLi4wFx8zODUvNyktLisBCgoKDg0OGxAQGy0lHx8vLS8uNy4tKzcuLzgtLS01NysvOC4rLTYxLS0tKy0wLystLzUyNy01LzctNS0tKy0tMP/AABEIAMIBAwMBIgACEQEDEQH/xAAcAAEAAQUBAQAAAAAAAAAAAAAABAIDBQYHAQj/xABBEAABAwIDBAcECAUCBwAAAAABAAIRAyEEEjEFQVFhBgcTInGB8DJCcpFSYoKhsbPR4RQzU8HxI0MkNJKio7LC/8QAGgEBAAIDAQAAAAAAAAAAAAAAAAIEAQMFBv/EAC8RAQABAgQDBQgDAQAAAAAAAAABAgMEESHwBTFBElFhobETFCIycZHB0YHh8VL/2gAMAwEAAhEDEQA/AO4oiICIiAiIgIiICIiAiIgIiICIiAiIgIiICIiAiIgIiICIiAiIgIiICIiAiIgIiICIiAiIgIiICIiAiIgIiICIiAiIgIiICIiAiIgIiICIiAiIgIiICIiCipVa2Mzg2SAJIEk6AcTySlWa6crg6CQYIMEag8DyVGJwzX5c091wcIMXGioZhywHIblxcc0mZ3TqNwBvAERogkorWGq5mzEXcCObXFpg7xIV1AREQEREBERAREQEREBERAREQEREBERAREQEREBERAREQEREBERARQMTtRjHPaQ4ljC8xluGgOIEnWHDxg8FfweLFTPFsj3MPi39QQfNB5gPZPx1PzHKSo2A9k/HU/McpKAiIgIiICIiAiIgIiICIiAiIgIiICIiAiIgIiICIiAiIgIiICIiAqKtMERJG+QSL/38DZVogi7NEMIJJ79S5i/+o7hZSlGwHsn46n5jlJQEREBERAREQEREBRNqbRpYem6tWeKbG6uP3ADUk7gLlSK9ZrGue8hrWguc4mAABJJO4ALhPTTbVTaNecxZRZIpMvYb3v8Ark25Cwm5Oi/fptU5yv8AD8DXi7nZjlHOd9ZZ3aHXRFRwo4PNTGjqlTK526coaQ2/M/2Gz9CusbD453ZPacNXM5abiSKkfQfAlw3tIBsYkAxxU4S1xDhAaPvEeMiPEL1uBeCHB2Qk5hrIc24uDY+HBU4x2U6vRXeAWJoyonKem9/h9PItL6t+lZxVPsK5/wCIptBn+rTsA8cwSGu5wbZoG6Lo0VRVHah5K9aqtVzRXzgREUmsREQEREBERAREQEREBERAREQRsa+oMnZtDu+0O0sz3iJIv8/Be06xAJqFre8QNwie7vN49blIQhBGwHsn46n5jlJUXZrAGEAAAPqWAgfzHblKQEREBERAREQERY/bu0xh6LqkZnWaxv0nus0eG8nc0OJsCsTMRGcjVOsLGuqkYNji1stdVcNXE3ZTHyL3fA0XzGNKrbCAAcycpEuabxTb7wPC4n4p3La27Ic+S+o7O8xYCMzhmfm4wIEiO8DpKv4OgQHaZnnIN4gSAeY9p3h4LxGN4lXduTXTyjTLfq7mCxdNijs0Trznxag/ATFciwOQfhm8j3RzJ5Kw3YrqmZ05W+220l2ug4Ehwn7luY2UCThhZrRrwZ7niSRE/UcdyYxs9kWt7xluQRYHXgBDgG/ajUhVYxlWeVO4X44n3Tl490T0angsJUw1Vlei7P2ZzDccr5BFpzNJkHgDIvEdi2VtBmIosrU/Ze2d0g7wY3gyD4LQRseoBq3uk0y0E2D4LYdFz7A03nxWS6LY40axY4BtOsRIsOyxE5SI0yvIImfaLAJzLt8J4hPtPZVzpPL6/wBuTxG9Rfyric5jfk3dERencoREQEREBERAREQEREBERAREQEWOxeznPc4iplDgBEEixaYMOEju6fXfxtcweGdRa4Xqy8u3Aw7mT3jN7ka2gABBcwHsn46n5jlJUXZrpYTf26moI/3HbjdSkBERAREQEREBaJtzaorYiWDOyjmDbw0vsHGYuTLWCx7rn37yyvTbbXZU+xpuy1au8aspzDnCLhzrsZ9Yg3ykLUsDWZTYAymS1oBAGUA6imIJ0Li53ESFqxGHru25piJmJ7nJ4hxGmzVFuJiJ659GZp4sizon+W140L3mXujde8SbsIsrtWoGPz6MoiD8JALj9kZSDr7Q3qAKjS0n22sbHxPfqCDoTI/6yF7ReYFEmSO84/SbMg+JdI+yeK4dXBaedMaTpMd3j6/ypRxerP4p1jWPHejIivkd2rge/YjeP6Y8fdji8qihSP8AqC2cw8HcCZLRPAODj5zvKgtcXgsn+VYH60S13PKCB45uC9q4rOWkSG+y7mXe75OAB5kjcVqjg1WfwxrPlEfuGyeKxlrOkeeesQnVMaxxOSXdowQQBDXNuDJIBN9xtkUDHllYGO45zQ4TYw6A4B3BrhTfmabEAqvMGNJJAFN+aTYBp1PgA5wHwqzXfTJylzT3tMwktq2tBt3ydPorNvhFFFfwzOflvkzPFq6ozyjLzbl0d2oK9KSf9RhyVBweNbc+VpkXhZRcvwm1HYSuKxl+YBlWAZqMacpIaBBqNcQ4ACXB7o5dMoVmvaHscHNcAQ4EEEHQg7wvSUxVFMdrm6eDxVOIozjnHNcREWVsREQEREBERAREQEREBERARFboV2vnKZyktPIj/I+aC1gPZPx1PzHKSo2A9k/HU/McpKAix+1duYbDCcRiKVHhne1pPgCZPktE2z107PpSKDauKdxa3Iyebnw75NK2UWq6/ljNjN0tU1KgaC5xDQNSTAHiV89bb66NoVZFBtLCt4tHaPH2nd3/ALQtD2vtrFYk5sRiKtYgyM7yQDybMN8grtvhtyr5pyRmuH0ntrrN2Xh5BxTarvo0QakxuzN7oPi4LSdo9eDnu7PBYKSfZdWf5Xpt3ae+uKspk6LObIp02cydQLl3Iu4ctIG+xXQtcIjumd9Mle/iJopzjm6DR2oatR1avU7Sq8ySwWYCIhp0bDOc95s3BWYw+0KbraES8sIgkxDGjcYA0G+FpOG2nTESHAcYBtruOpP3KYa4cMwMj2iQdDuE8RHjZquzgoiIiNPR43FYWq7XNVeec9W19v2b2zcDvVOZMwfI5j5DlFdbGZf9beTAn6B08gBnI5Fa3S2iXtyO/mOMuNrt0+ejfC6uYPHgy0m1IHL8PvfIwPCFoqwMTnMxz0n9qvsK6cvD0/3ybO+v2bmtBu8FvO18xPGSfEvCp/iQxjmHWZYPG8+TgT8uQWuUMdLS9xgsgDk0ex4/3MpSx+Z4quIANiJs0Hd5GJPj4KM4GJzzj6/x0QpsXI59PXm2Gm/O5r3d7O2LiwsXAAbrZ538VdqNDgAdHB1N079YJ+Rj4lq9baziCynYA5gd5vm+yJnnfcrPZh8+8XDMCbmRFyT9n5LZTg5iNNIYnC11T2q5y3v7M1i3louMzSJc3eHM7r8p3WiBpLRELS8ZtTGbPqGvg8Q5jXOcXs1Y50y5xpEZQTvtIDhESYypquaZY4iweAOVnd3TQ/esTtCtuIAsNJyke7I1GpE8gVKMDExllDscP9pYudqJzbt0Y68GOhmOodmf61GXN+1TPeb5F3gF1PY+2sPimdph6zKzd5a4EtJvDm6tPIgFfJGOwQaZbvvG6OI/bmqdnY6rQeKtGo+k8aOY4tPPTUctFRvcK6xp5w9ZRdiqM32Qi4R0W67K1OGY6n27f6tPK2oOZZZrvLL5rsHR7pNhMazPhq7asat0e3d3mGHN8SIO5cm7hrlr5o/TdExLLoiLQyIiICIiAiIgIiICiPpZAeyBkuLjEGSbGQ5wtYaEaDcpaj4HCCk0tBJkk3jfyAAAQaT0w6QbWwdMnD7OZXbLnGq2o+rlzPLodRDWvsDqCQuKbY6y9qYiQ7FvptJ9ijFMAcMzYcR4kr6ne8AEnQXWpdKegmB2gM7qTGve2RiKctfcWJAEVLR7Uq3h79uj56f5/wBRmJfLj3lxzOJJNySZJJ4zqmX8PVv2XSOlPU3jcPL8MRjKesAZag11pkw6LeyZPALnVei5jix7SxzbFrgQWngWmCCuxau0XPllrmJhSF6P23qn18vvVY9XV63lmjK43x9fNTKOJcNAPMHT577KE13r1+Cqa4bjB/Dmea61m5TllLVXRE82YZtATDhF5kaE7hyUk4s0yIM6F3B3Af3HksAHH8f8lVsqxvltvmt/Yone9/VWqw0S2R+NtnaYcSY07sWjy/uqv4qcpboNR/8APrktdpYggkjeP2lVjEkS0aOiT6+9Y93jlvfWVecJ3NjdjASCD3Lecz3vL7pPFU/xeaad8tyOf7TceM+GAGJtk92SfHl4Lx2MJAA1Gp4+hKe77/P2R9z3+WxVNqgEZbuuCdw/W4CjVarnTmJMXjdHhpxCwn8QBpebcgrdXEE+0SYPqw9WSMPTz85TpwcROjL9tTB1bYyI5zPn+oUfEYuDAfI4HSDuvpBWOFa0C8XHgqZ/ZZmiiNZ9N7y71inDx1XKtWeHkbT4btyivH+VU6N8H14q3Pr1v1VO/XTMZRve+izTTk8VeFxD6bxUpvfTe27XsJa5u6zhBFp0Ktk8P7qkn1G5cu5EdW2HVeinXXiKUMxrP4lg/wBxuVtVo5j2X7h7p4krsfRvpZg8c2cNXa8gXpnuvb4sNwOenNfI519eSqo13McHMc5j2mQ5pILTxBFwfBcu7gaK9adJTiqX2ii+f+g3WptMOFF9B+0miJyMcazRYTmaDm3+0JP0gu54DaQqMa5zKlBzgO5VAa4E7rEtLuQJXLvWarU5VJxOaaiItLIiIgIiICIiCitSDmlrrhwINyLHW4uvWMAAA0AgeXNVIgtYiuGAEzdzW24vcGjykhYfpF0SwmN/5mk2pFmkANc0cqg74vwIGllnCF6sxMxOcDiHSbqRc2X4KtnH9OrY+AeBB8wuXbZ2JicK/LiKL6R4kWPCHaHTQL63r4hzalNgYXB+aXX7uUSN0X5keatYzZFCq0tq0xVDgQQ+XWOoE6AwLDgr9niNyjSrWPPf1QmiHx6D63r3w9ee9dz6V9StF8vwVTsnXPZPksJ5HVv4aLju3tgYnCVDTxFIsIMA2IJ+q8WPzXYw+Pt3OU693X+2uaZhAaT61/Ze5/8AHBWsy9B9fquhTiUcl0HhpvK9Lh5forRPrdZHH1+i2xipje99WOyuz8ty8J/SOO9WnH16KFw/f9ln3uep2V7P5CV52nrirZ9Tv8F4T4qM4qTsq5HH5fgvDHCPFesYSQ0AuLvdAN/ALZdi9X+0cTBp4ZzGnR9Tujzm/wByrXcXFMfFP33vzSilrM/4Covv9fuuu7I6lHkgYrEdnPusbInXuvMg77QDaYW9bJ6ptmUbuomueNRxIMfV0XOu8VtxpGc78Uool81UKLnnKxpe7c1rSSfIAytp2R1a7UxMFuFfTaferEUwOeV3f+TSvpjC7Hw9NuWnRZTA+g0NI3TmEGeakdrD204JlrnZre6WiDzOb7iufc4lXPyxknFDi+x+ohxg4rFgcWUWT/5HR/6LdNi9WGy8MMz8OyqWj+ZWeXg8Sabu435LelaxNHO0tJLZi41EGbKpXibtfOpLKDDYdjGhtNrWNGjWgADwAsrq8Y2AANAI+S9WhlHwoqZn59M3c00jlu8b3PCTIREBERAREQEREBERAREQEREEdoeXODw3sy0QNZMvzTxGXJaN51TFYGlUpmlUpsqUyILHNBaR8JspCFByfpf1MYWoDUwlQ4V/9N2Z9NxvZur2EnhmFrNXIuknRHG4IziKDgybVQCWG9u9uncHAHkvqzA0XtDs7sxLyRckAGIAB9nwki5jgL72AgggEEQQRIIO4hXLWNuUaTrCM0xL4uBXsr6J6W9UeBxEvw7HYWqd9PL2U21pEgNHwRvsVrexOo2//F4pwP0aDBB8Krp+RYN+qv04+1MZzoj2ZcanyUzZmzMRiDkw9GrWdvyMc7hcwDAuLnivpfY/VnsrD3bhW1XfSrTUmN+V3dB8AFtJwrMoblAaNABGX4Y9k8wtVfEv+I+52Hztsfqc2nWvVFLCt+u8OdHENZPyJC3nY3UfhKYnEYirXd9UNpt+XeJ+fkumVcQ5tRlMMJDs0vvDQ0cYI1gXIPCYMSlTrxl6rrl9EophhNi9GcJhGkU8PRpxfM1tyN5JdJHzOizLHggEGQRIPEFeuaDqJXlKmGgNAgAAAchYKtMzPNJUo2Ap1Gtio4OdOo/wN8nS0xuUlFgEREBERAREQEREBERAREQEREBERAREQEREBERAVFWnmBB3+vQNlWiCxg8MKbAwGQJ+8k/K6vFeogjYLDuZnzPLszy4SScoIAgSbCQTGlzFrKSiICIiAiIgIiICIiAiIgIiICIiAiIgIiICIiAiIgIiICIiAiIgIiICIiAiIgIiICIiAiIgIiICIiAiIgIiICIiD//Z">
            <a:extLst>
              <a:ext uri="{FF2B5EF4-FFF2-40B4-BE49-F238E27FC236}">
                <a16:creationId xmlns:a16="http://schemas.microsoft.com/office/drawing/2014/main" id="{4C87A1E0-FD41-4D8A-BE6A-B7F2B0689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t="30281" r="11464" b="5857"/>
          <a:stretch/>
        </p:blipFill>
        <p:spPr bwMode="auto">
          <a:xfrm>
            <a:off x="7472939" y="4637270"/>
            <a:ext cx="1841136" cy="11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5032CF6-A81E-45FB-9D53-41B8D31F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55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C20FEB-D4E6-4F27-AC07-832D085AE99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18760" y="1579320"/>
              <a:ext cx="5340240" cy="33346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C20FEB-D4E6-4F27-AC07-832D085AE9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09400" y="1569960"/>
                <a:ext cx="5358960" cy="33534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31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777"/>
    </mc:Choice>
    <mc:Fallback>
      <p:transition spd="slow" advTm="13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E6CC3-EF9E-45F8-BC1D-055E0D29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657"/>
            <a:ext cx="10515600" cy="1325563"/>
          </a:xfrm>
        </p:spPr>
        <p:txBody>
          <a:bodyPr/>
          <a:lstStyle/>
          <a:p>
            <a:r>
              <a:rPr lang="en-US"/>
              <a:t>State distributions and value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64D878-D319-45CA-A3C9-7D90CA86B8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2291" y="1825625"/>
                <a:ext cx="11827566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/>
                  <a:t>State distribution of a policy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𝑃𝑟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240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/>
                  <a:t>. </a:t>
                </a:r>
              </a:p>
              <a:p>
                <a:r>
                  <a:rPr lang="en-US" sz="2400"/>
                  <a:t>Similarly 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. </a:t>
                </a:r>
              </a:p>
              <a:p>
                <a:endParaRPr lang="en-US" sz="2400"/>
              </a:p>
              <a:p>
                <a:r>
                  <a:rPr lang="en-US" sz="2400"/>
                  <a:t>Value functions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∼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p>
                        </m:sSub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400"/>
                  <a:t>  and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64D878-D319-45CA-A3C9-7D90CA86B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2291" y="1825625"/>
                <a:ext cx="11827566" cy="4351338"/>
              </a:xfrm>
              <a:blipFill>
                <a:blip r:embed="rId2"/>
                <a:stretch>
                  <a:fillRect l="-72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70EABD-116F-49D0-9065-7B527C71DC68}"/>
                  </a:ext>
                </a:extLst>
              </p:cNvPr>
              <p:cNvSpPr txBox="1"/>
              <p:nvPr/>
            </p:nvSpPr>
            <p:spPr>
              <a:xfrm>
                <a:off x="7398973" y="1442494"/>
                <a:ext cx="2022613" cy="646331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All actions drawn according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70EABD-116F-49D0-9065-7B527C71D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973" y="1442494"/>
                <a:ext cx="2022613" cy="646331"/>
              </a:xfrm>
              <a:prstGeom prst="rect">
                <a:avLst/>
              </a:prstGeom>
              <a:blipFill>
                <a:blip r:embed="rId3"/>
                <a:stretch>
                  <a:fillRect l="-2395" t="-4630" b="-12963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84450A-E500-4A35-B462-D751F7DA9EC5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243354" y="1765660"/>
            <a:ext cx="155619" cy="703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evice&#10;&#10;Description automatically generated">
            <a:extLst>
              <a:ext uri="{FF2B5EF4-FFF2-40B4-BE49-F238E27FC236}">
                <a16:creationId xmlns:a16="http://schemas.microsoft.com/office/drawing/2014/main" id="{37D07966-83D2-4EA6-B06D-CFDBE9597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785" y="1772190"/>
            <a:ext cx="2437872" cy="1848886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FB35101-4A05-48C6-B9CF-DCB2EFD0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56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9FE54C3-7861-477F-A23C-2F8F0C18D54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92440" y="2793240"/>
              <a:ext cx="9336240" cy="3012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9FE54C3-7861-477F-A23C-2F8F0C18D5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3080" y="2783880"/>
                <a:ext cx="9354960" cy="303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57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61"/>
    </mc:Choice>
    <mc:Fallback>
      <p:transition spd="slow" advTm="10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270ED-A9C4-4B90-9B9E-13E70A86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43"/>
            <a:ext cx="10515600" cy="1325563"/>
          </a:xfrm>
        </p:spPr>
        <p:txBody>
          <a:bodyPr/>
          <a:lstStyle/>
          <a:p>
            <a:r>
              <a:rPr lang="en-US"/>
              <a:t>Policy gradient 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52610F-4824-4D8E-8CBF-BCBA0594AB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71846" y="1396448"/>
                <a:ext cx="12357463" cy="5461552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/>
                  <a:t>Optimization problem: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First-order updates on value of policy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Policy gradient theorem [Williams ‘92, Sutton et al., ‘99]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∼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p>
                          </m:sSubSup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func>
                    </m:oMath>
                  </m:oMathPara>
                </a14:m>
                <a:endParaRPr lang="en-US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/>
              </a:p>
              <a:p>
                <a:r>
                  <a:rPr lang="en-US"/>
                  <a:t>Estimate using trajectories for stochastic gradient ascent (REINFORCE, Williams ‘92)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52610F-4824-4D8E-8CBF-BCBA0594AB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71846" y="1396448"/>
                <a:ext cx="12357463" cy="5461552"/>
              </a:xfrm>
              <a:blipFill>
                <a:blip r:embed="rId4"/>
                <a:stretch>
                  <a:fillRect l="-740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6C8CCC3C-A870-4725-BBA1-55090377A781}"/>
                  </a:ext>
                </a:extLst>
              </p:cNvPr>
              <p:cNvSpPr/>
              <p:nvPr/>
            </p:nvSpPr>
            <p:spPr>
              <a:xfrm rot="10800000" flipV="1">
                <a:off x="6518735" y="1710128"/>
                <a:ext cx="2529508" cy="605296"/>
              </a:xfrm>
              <a:prstGeom prst="wedgeRectCallout">
                <a:avLst>
                  <a:gd name="adj1" fmla="val 29191"/>
                  <a:gd name="adj2" fmla="val 146140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</m:oMath>
                </a14:m>
                <a:endParaRPr lang="en-US" sz="2400">
                  <a:solidFill>
                    <a:schemeClr val="tx1"/>
                  </a:solidFill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6C8CCC3C-A870-4725-BBA1-55090377A7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6518735" y="1710128"/>
                <a:ext cx="2529508" cy="605296"/>
              </a:xfrm>
              <a:prstGeom prst="wedgeRectCallout">
                <a:avLst>
                  <a:gd name="adj1" fmla="val 29191"/>
                  <a:gd name="adj2" fmla="val 146140"/>
                </a:avLst>
              </a:prstGeom>
              <a:blipFill>
                <a:blip r:embed="rId5"/>
                <a:stretch>
                  <a:fillRect t="-10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F14D86-40EA-4F08-B973-E889221B0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431" y="2148840"/>
            <a:ext cx="2021034" cy="155706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4391EC-CAD4-46C4-8114-C31A53B0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57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D7036F5-199A-47A4-8644-2FEC383BFBB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45280" y="2019960"/>
              <a:ext cx="5891760" cy="3981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D7036F5-199A-47A4-8644-2FEC383BFB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5920" y="2010600"/>
                <a:ext cx="5910480" cy="39999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7817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900"/>
    </mc:Choice>
    <mc:Fallback>
      <p:transition spd="slow" advTm="13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9C0B7-4E6F-4DF9-9B50-85BA1257F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optimization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2F797-2883-4CE5-A128-A80E3D826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1999" cy="43513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First algorithms: REINFORCE [W ‘92], Actor-critic [KT ‘00], Function approx. [SMSM ’00]</a:t>
            </a:r>
          </a:p>
          <a:p>
            <a:r>
              <a:rPr lang="en-US"/>
              <a:t>Empirical progress: Trust-region (TRPO, PPO), variance reduction, regularization (SAC)</a:t>
            </a:r>
          </a:p>
          <a:p>
            <a:endParaRPr lang="en-US"/>
          </a:p>
          <a:p>
            <a:r>
              <a:rPr lang="en-US"/>
              <a:t>Convergence to stationary points under smoothness [SMSM ‘00, RM ’51]</a:t>
            </a:r>
          </a:p>
          <a:p>
            <a:endParaRPr lang="en-US"/>
          </a:p>
          <a:p>
            <a:r>
              <a:rPr lang="en-US"/>
              <a:t>Improvement upon a given policy, not global optimum</a:t>
            </a:r>
          </a:p>
          <a:p>
            <a:pPr lvl="1"/>
            <a:r>
              <a:rPr lang="en-US"/>
              <a:t>K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 ‘02, D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M ‘09, RGB ‘11, RB ‘14, C</a:t>
            </a:r>
            <a:r>
              <a:rPr lang="en-US">
                <a:solidFill>
                  <a:srgbClr val="FF0000"/>
                </a:solidFill>
              </a:rPr>
              <a:t>KA</a:t>
            </a:r>
            <a:r>
              <a:rPr lang="en-US"/>
              <a:t>D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 ’15, SVGBB ’17, CYRB ‘19, BSH ’19, CK</a:t>
            </a:r>
            <a:r>
              <a:rPr lang="en-US">
                <a:solidFill>
                  <a:srgbClr val="FF0000"/>
                </a:solidFill>
              </a:rPr>
              <a:t>A</a:t>
            </a:r>
            <a:r>
              <a:rPr lang="en-US"/>
              <a:t> ’20</a:t>
            </a:r>
          </a:p>
          <a:p>
            <a:pPr lvl="1"/>
            <a:endParaRPr lang="en-US"/>
          </a:p>
          <a:p>
            <a:r>
              <a:rPr lang="en-US"/>
              <a:t>Convergence to global optimum: Conservative Policy Iteration (CPI) [K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 ‘02]</a:t>
            </a:r>
          </a:p>
          <a:p>
            <a:pPr lvl="1"/>
            <a:r>
              <a:rPr lang="en-US"/>
              <a:t>Requires additional assumptions on exploration and parameterization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6098D-304D-46E7-B46C-41409D46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C82A0-F949-47C0-A0B1-FD03494B9FD6}"/>
              </a:ext>
            </a:extLst>
          </p:cNvPr>
          <p:cNvSpPr txBox="1"/>
          <p:nvPr/>
        </p:nvSpPr>
        <p:spPr>
          <a:xfrm>
            <a:off x="4343401" y="2651760"/>
            <a:ext cx="24035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/>
              <a:t>SLMJA ‘15, SWDRK ‘17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74F3-DE46-4139-8E8A-8F980F88A53E}"/>
              </a:ext>
            </a:extLst>
          </p:cNvPr>
          <p:cNvSpPr txBox="1"/>
          <p:nvPr/>
        </p:nvSpPr>
        <p:spPr>
          <a:xfrm>
            <a:off x="10858500" y="2651760"/>
            <a:ext cx="9905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/>
              <a:t>TZAL ‘18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33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745"/>
    </mc:Choice>
    <mc:Fallback>
      <p:transition spd="slow" advTm="16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0241B852-A30F-4460-B812-264CDA2DA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49" y="2169768"/>
            <a:ext cx="4466212" cy="15027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BAB7B8-FAAC-490E-A116-7740897EA3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32155"/>
                <a:ext cx="11062063" cy="4823369"/>
              </a:xfrm>
            </p:spPr>
            <p:txBody>
              <a:bodyPr>
                <a:normAutofit/>
              </a:bodyPr>
              <a:lstStyle/>
              <a:p>
                <a:r>
                  <a:rPr lang="en-US" b="1"/>
                  <a:t>Fact: </a:t>
                </a:r>
                <a:r>
                  <a:rPr lang="en-US"/>
                  <a:t>There exist MDPs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/>
                  <a:t> is a non-concave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b="0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Stationary points do not induce good policies</a:t>
                </a:r>
              </a:p>
              <a:p>
                <a:r>
                  <a:rPr lang="en-US"/>
                  <a:t>Not an issue of samples, exact gradients also scale with state visitation!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BAB7B8-FAAC-490E-A116-7740897EA3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32155"/>
                <a:ext cx="11062063" cy="4823369"/>
              </a:xfrm>
              <a:blipFill>
                <a:blip r:embed="rId4"/>
                <a:stretch>
                  <a:fillRect l="-937" t="-2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DC339BB-54F6-40F6-9270-0869AFEF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Optimization landscape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DBE4DC8D-FF57-4CDB-AB90-D8EA6A9AA6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99492" y="3672483"/>
              <a:ext cx="9785074" cy="1326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85074">
                      <a:extLst>
                        <a:ext uri="{9D8B030D-6E8A-4147-A177-3AD203B41FA5}">
                          <a16:colId xmlns:a16="http://schemas.microsoft.com/office/drawing/2014/main" val="786469864"/>
                        </a:ext>
                      </a:extLst>
                    </a:gridCol>
                  </a:tblGrid>
                  <a:tr h="473893">
                    <a:tc>
                      <a:txBody>
                        <a:bodyPr/>
                        <a:lstStyle/>
                        <a:p>
                          <a:r>
                            <a:rPr lang="en-US" sz="2400"/>
                            <a:t>Theorem [</a:t>
                          </a:r>
                          <a:r>
                            <a:rPr lang="en-US" sz="24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400"/>
                            <a:t>KLM ’20]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9998822"/>
                      </a:ext>
                    </a:extLst>
                  </a:tr>
                  <a:tr h="853006">
                    <a:tc>
                      <a:txBody>
                        <a:bodyPr/>
                        <a:lstStyle/>
                        <a:p>
                          <a:r>
                            <a:rPr lang="en-US" sz="2400"/>
                            <a:t>There is an MDP where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400"/>
                            <a:t>-order gradients have norm at most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⁡(−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400" baseline="0"/>
                            <a:t> and </a:t>
                          </a:r>
                          <a:r>
                            <a:rPr lang="en-US" sz="2400"/>
                            <a:t>where</a:t>
                          </a:r>
                          <a:r>
                            <a:rPr lang="en-US" sz="2400" baseline="0"/>
                            <a:t> the corresponding policy gets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400" b="0" i="0" baseline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⁡(−</m:t>
                              </m:r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400"/>
                            <a:t> expected</a:t>
                          </a:r>
                          <a:r>
                            <a:rPr lang="en-US" sz="2400" baseline="0"/>
                            <a:t> </a:t>
                          </a:r>
                          <a:r>
                            <a:rPr lang="en-US" sz="2400"/>
                            <a:t>reward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220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DBE4DC8D-FF57-4CDB-AB90-D8EA6A9AA6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99492" y="3672483"/>
              <a:ext cx="9785074" cy="1326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85074">
                      <a:extLst>
                        <a:ext uri="{9D8B030D-6E8A-4147-A177-3AD203B41FA5}">
                          <a16:colId xmlns:a16="http://schemas.microsoft.com/office/drawing/2014/main" val="786469864"/>
                        </a:ext>
                      </a:extLst>
                    </a:gridCol>
                  </a:tblGrid>
                  <a:tr h="473893">
                    <a:tc>
                      <a:txBody>
                        <a:bodyPr/>
                        <a:lstStyle/>
                        <a:p>
                          <a:r>
                            <a:rPr lang="en-US" sz="2400"/>
                            <a:t>Theorem [</a:t>
                          </a:r>
                          <a:r>
                            <a:rPr lang="en-US" sz="24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400"/>
                            <a:t>KLM ’20]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9998822"/>
                      </a:ext>
                    </a:extLst>
                  </a:tr>
                  <a:tr h="8530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2" t="-60993" r="-249" b="-120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20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75A7F-F471-4FF3-AD8A-763F173C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59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8495080-F02B-4E36-81C9-A543931DC0B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03920" y="2668680"/>
              <a:ext cx="5383440" cy="759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8495080-F02B-4E36-81C9-A543931DC0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4560" y="2659320"/>
                <a:ext cx="5402160" cy="7786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8770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624"/>
    </mc:Choice>
    <mc:Fallback>
      <p:transition spd="slow" advTm="159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4FF3-DC0B-4E2F-BAA7-7C360DC8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184" y="0"/>
            <a:ext cx="2322167" cy="719191"/>
          </a:xfrm>
        </p:spPr>
        <p:txBody>
          <a:bodyPr/>
          <a:lstStyle/>
          <a:p>
            <a:r>
              <a:rPr lang="en-US"/>
              <a:t>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CB93B7-D432-4A9B-98C9-CBC543F9A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87" r="-2" b="93"/>
          <a:stretch/>
        </p:blipFill>
        <p:spPr>
          <a:xfrm>
            <a:off x="1535406" y="1175917"/>
            <a:ext cx="2322167" cy="23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8CF029-9CC6-44BC-9B2C-9E2924A80C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r="1839"/>
          <a:stretch/>
        </p:blipFill>
        <p:spPr>
          <a:xfrm>
            <a:off x="2134583" y="3798276"/>
            <a:ext cx="4252179" cy="2494800"/>
          </a:xfrm>
          <a:prstGeom prst="rect">
            <a:avLst/>
          </a:prstGeom>
        </p:spPr>
      </p:pic>
      <p:pic>
        <p:nvPicPr>
          <p:cNvPr id="8" name="Picture 2" descr="https://cdn.vox-cdn.com/thumbor/EvkCf3lawptqcevy0lOpd1YYsLE=/0x0:2000x1333/1200x800/filters:focal(840x507:1160x827)/cdn.vox-cdn.com/uploads/chorus_image/image/65472319/openai_dactyl_one_handed_solve.0.jpeg">
            <a:extLst>
              <a:ext uri="{FF2B5EF4-FFF2-40B4-BE49-F238E27FC236}">
                <a16:creationId xmlns:a16="http://schemas.microsoft.com/office/drawing/2014/main" id="{D03D1273-71B1-4763-8353-64DFF4E30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-3096" r="28016" b="3098"/>
          <a:stretch/>
        </p:blipFill>
        <p:spPr bwMode="auto">
          <a:xfrm>
            <a:off x="7350684" y="3786554"/>
            <a:ext cx="2355041" cy="258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5F65D75D-B63D-40BE-B05A-C1BBB6E90D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726" b="21726"/>
          <a:stretch>
            <a:fillRect/>
          </a:stretch>
        </p:blipFill>
        <p:spPr>
          <a:xfrm>
            <a:off x="4412197" y="1175916"/>
            <a:ext cx="6161751" cy="23106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5D9B50-E6F9-403D-9BA0-F887E93A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8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39"/>
    </mc:Choice>
    <mc:Fallback xmlns="">
      <p:transition spd="slow" advTm="10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03302-C70E-4CD0-A494-A8ACA914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Optimization challenges in 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564FE-058B-4E76-9F9B-1A8119557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5796" cy="4977710"/>
          </a:xfrm>
        </p:spPr>
        <p:txBody>
          <a:bodyPr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How to fix?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Favorable state distributions (given or constructed)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Favorable reward structures (imitation learning, reward shaping)</a:t>
            </a:r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14448E4C-921A-4130-B76F-BB5033885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48" r="8208"/>
          <a:stretch/>
        </p:blipFill>
        <p:spPr>
          <a:xfrm>
            <a:off x="1567842" y="1451080"/>
            <a:ext cx="1585404" cy="1651463"/>
          </a:xfrm>
          <a:prstGeom prst="rect">
            <a:avLst/>
          </a:prstGeom>
        </p:spPr>
      </p:pic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B4E3CC30-A485-4C18-A6DA-E116C7939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48" r="8208"/>
          <a:stretch/>
        </p:blipFill>
        <p:spPr>
          <a:xfrm>
            <a:off x="8246054" y="1451079"/>
            <a:ext cx="1585404" cy="16514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D14B53-62F3-4C9D-9EAF-243458A4F3F9}"/>
              </a:ext>
            </a:extLst>
          </p:cNvPr>
          <p:cNvSpPr txBox="1"/>
          <p:nvPr/>
        </p:nvSpPr>
        <p:spPr>
          <a:xfrm>
            <a:off x="327548" y="3034336"/>
            <a:ext cx="5153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Supervised learning: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Gradient descent “generally works” in practice, not sensitive to initialization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Saddle points not a problem…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E0BF15-8D55-4E55-9768-9FE6D070E43D}"/>
              </a:ext>
            </a:extLst>
          </p:cNvPr>
          <p:cNvSpPr txBox="1"/>
          <p:nvPr/>
        </p:nvSpPr>
        <p:spPr>
          <a:xfrm>
            <a:off x="6952422" y="3034336"/>
            <a:ext cx="4641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Reinforcement learning: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Many RL problems have “very flat” regions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0000"/>
                </a:solidFill>
              </a:rPr>
              <a:t>Small gradients due to poor exploration</a:t>
            </a:r>
          </a:p>
          <a:p>
            <a:endParaRPr lang="en-US" sz="24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D3DCFD-9981-45E9-A357-FEADB763D5E7}"/>
              </a:ext>
            </a:extLst>
          </p:cNvPr>
          <p:cNvCxnSpPr/>
          <p:nvPr/>
        </p:nvCxnSpPr>
        <p:spPr>
          <a:xfrm>
            <a:off x="8015909" y="1451079"/>
            <a:ext cx="2012674" cy="1540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5D853F-23A8-49F8-85A3-25E9D3AB1E06}"/>
              </a:ext>
            </a:extLst>
          </p:cNvPr>
          <p:cNvCxnSpPr>
            <a:cxnSpLocks/>
          </p:cNvCxnSpPr>
          <p:nvPr/>
        </p:nvCxnSpPr>
        <p:spPr>
          <a:xfrm flipV="1">
            <a:off x="7941365" y="1408421"/>
            <a:ext cx="2087218" cy="1625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35CB4CA-FEF4-404B-A708-31364C95A821}"/>
              </a:ext>
            </a:extLst>
          </p:cNvPr>
          <p:cNvSpPr/>
          <p:nvPr/>
        </p:nvSpPr>
        <p:spPr>
          <a:xfrm>
            <a:off x="838200" y="5342660"/>
            <a:ext cx="10039350" cy="548689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319CD-ED1A-45F2-BBDB-481E4721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60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6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80"/>
    </mc:Choice>
    <mc:Fallback>
      <p:transition spd="slow" advTm="10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270ED-A9C4-4B90-9B9E-13E70A86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43"/>
            <a:ext cx="10515600" cy="1325563"/>
          </a:xfrm>
        </p:spPr>
        <p:txBody>
          <a:bodyPr/>
          <a:lstStyle/>
          <a:p>
            <a:r>
              <a:rPr lang="en-US"/>
              <a:t>The initial state distribution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52610F-4824-4D8E-8CBF-BCBA0594AB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396448"/>
                <a:ext cx="12192000" cy="5461552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Optimization problem: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/>
              </a:p>
              <a:p>
                <a:r>
                  <a:rPr lang="en-US" b="1"/>
                  <a:t>Assume:</a:t>
                </a:r>
                <a:r>
                  <a:rPr lang="en-US"/>
                  <a:t> Initial state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/>
                  <a:t>, e.g.: uniform over states in chain</a:t>
                </a:r>
              </a:p>
              <a:p>
                <a:endParaRPr lang="en-US"/>
              </a:p>
              <a:p>
                <a:r>
                  <a:rPr lang="en-US"/>
                  <a:t>First-order updates on value of policy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Policy gradient theorem [Williams ‘92, SMSM ‘00]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∼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p>
                          </m:sSubSup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func>
                    </m:oMath>
                  </m:oMathPara>
                </a14:m>
                <a:endParaRPr lang="en-US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52610F-4824-4D8E-8CBF-BCBA0594AB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396448"/>
                <a:ext cx="12192000" cy="5461552"/>
              </a:xfrm>
              <a:blipFill>
                <a:blip r:embed="rId3"/>
                <a:stretch>
                  <a:fillRect l="-900" t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7221799-9A61-46F8-886E-8A02D5937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08" y="555379"/>
            <a:ext cx="4466212" cy="15027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15644-AF01-4B3B-9F95-1A26F5023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61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C6048F-F88E-4312-B649-56633C3A9C5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07520" y="1849680"/>
              <a:ext cx="3944880" cy="4500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C6048F-F88E-4312-B649-56633C3A9C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98160" y="1840320"/>
                <a:ext cx="3963600" cy="451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048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15"/>
    </mc:Choice>
    <mc:Fallback>
      <p:transition spd="slow" advTm="5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51304-4EB8-4DCA-BF56-4CA38CD1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will address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CFD02-2CC4-47F8-8FDB-7700A4513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89" y="1825625"/>
            <a:ext cx="11086011" cy="435133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/>
              <a:t>Convergence and sample complexity of (stochastic) gradient methods?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/>
              <a:t>Role of exploration and parameterization?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/>
              <a:t>How to construct favorable initial distributions?</a:t>
            </a:r>
            <a:endParaRPr lang="en-US" sz="280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DEBFF-5B96-4660-8257-3BC352873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1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3"/>
    </mc:Choice>
    <mc:Fallback>
      <p:transition spd="slow" advTm="21233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E9B0-CA8C-4D7F-A811-422B5859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641" y="0"/>
            <a:ext cx="2062717" cy="793824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61BC-464C-4BCE-995F-7AAB48F99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913"/>
            <a:ext cx="10515600" cy="518305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R"/>
            </a:pPr>
            <a:r>
              <a:rPr lang="en-US" sz="4400">
                <a:solidFill>
                  <a:srgbClr val="00B050"/>
                </a:solidFill>
              </a:rPr>
              <a:t>Basics</a:t>
            </a:r>
          </a:p>
          <a:p>
            <a:pPr marL="514350" indent="-514350">
              <a:buAutoNum type="arabicParenR"/>
            </a:pPr>
            <a:r>
              <a:rPr lang="en-US" sz="4400">
                <a:solidFill>
                  <a:srgbClr val="00B050"/>
                </a:solidFill>
              </a:rPr>
              <a:t>Information Theory</a:t>
            </a:r>
          </a:p>
          <a:p>
            <a:pPr marL="514350" indent="-514350">
              <a:buAutoNum type="arabicParenR"/>
            </a:pPr>
            <a:r>
              <a:rPr lang="en-US" sz="4400">
                <a:solidFill>
                  <a:srgbClr val="FF0000"/>
                </a:solidFill>
              </a:rPr>
              <a:t>The Optimization Approach</a:t>
            </a:r>
          </a:p>
          <a:p>
            <a:pPr marL="1314450" lvl="1" indent="-857250">
              <a:lnSpc>
                <a:spcPct val="170000"/>
              </a:lnSpc>
              <a:buFont typeface="+mj-lt"/>
              <a:buAutoNum type="romanLcPeriod"/>
            </a:pPr>
            <a:r>
              <a:rPr lang="en-US" sz="4000">
                <a:solidFill>
                  <a:srgbClr val="00B050"/>
                </a:solidFill>
              </a:rPr>
              <a:t>Policy optimization preliminaries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>
                <a:solidFill>
                  <a:srgbClr val="FF0000"/>
                </a:solidFill>
              </a:rPr>
              <a:t>Convergence properties for tabular representations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/>
              <a:t>Convergence properties with function approximation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/>
              <a:t>Adding exploration</a:t>
            </a:r>
          </a:p>
          <a:p>
            <a:pPr marL="514350" indent="-514350">
              <a:buAutoNum type="arabicParenR"/>
            </a:pPr>
            <a:endParaRPr lang="en-US" sz="4400">
              <a:solidFill>
                <a:srgbClr val="FF0000"/>
              </a:solidFill>
            </a:endParaRPr>
          </a:p>
          <a:p>
            <a:pPr marL="514350" indent="-514350">
              <a:buAutoNum type="arabicParenR"/>
            </a:pPr>
            <a:r>
              <a:rPr lang="en-US" sz="4400"/>
              <a:t>Latent State Discovery</a:t>
            </a:r>
          </a:p>
          <a:p>
            <a:pPr marL="0" indent="0">
              <a:buNone/>
            </a:pP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15">
                <a:extLst>
                  <a:ext uri="{FF2B5EF4-FFF2-40B4-BE49-F238E27FC236}">
                    <a16:creationId xmlns:a16="http://schemas.microsoft.com/office/drawing/2014/main" id="{E3144F7B-8F47-43D2-9986-0CA426D15A4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798491" y="2684417"/>
              <a:ext cx="1841136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8135">
                      <a:extLst>
                        <a:ext uri="{9D8B030D-6E8A-4147-A177-3AD203B41FA5}">
                          <a16:colId xmlns:a16="http://schemas.microsoft.com/office/drawing/2014/main" val="1358482039"/>
                        </a:ext>
                      </a:extLst>
                    </a:gridCol>
                    <a:gridCol w="568234">
                      <a:extLst>
                        <a:ext uri="{9D8B030D-6E8A-4147-A177-3AD203B41FA5}">
                          <a16:colId xmlns:a16="http://schemas.microsoft.com/office/drawing/2014/main" val="2737960356"/>
                        </a:ext>
                      </a:extLst>
                    </a:gridCol>
                    <a:gridCol w="574767">
                      <a:extLst>
                        <a:ext uri="{9D8B030D-6E8A-4147-A177-3AD203B41FA5}">
                          <a16:colId xmlns:a16="http://schemas.microsoft.com/office/drawing/2014/main" val="396817541"/>
                        </a:ext>
                      </a:extLst>
                    </a:gridCol>
                  </a:tblGrid>
                  <a:tr h="335089"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2303643"/>
                      </a:ext>
                    </a:extLst>
                  </a:tr>
                  <a:tr h="33508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209274"/>
                      </a:ext>
                    </a:extLst>
                  </a:tr>
                  <a:tr h="33508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5772952"/>
                      </a:ext>
                    </a:extLst>
                  </a:tr>
                  <a:tr h="33508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00429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15">
                <a:extLst>
                  <a:ext uri="{FF2B5EF4-FFF2-40B4-BE49-F238E27FC236}">
                    <a16:creationId xmlns:a16="http://schemas.microsoft.com/office/drawing/2014/main" id="{E3144F7B-8F47-43D2-9986-0CA426D15A4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798491" y="2684417"/>
              <a:ext cx="1841136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8135">
                      <a:extLst>
                        <a:ext uri="{9D8B030D-6E8A-4147-A177-3AD203B41FA5}">
                          <a16:colId xmlns:a16="http://schemas.microsoft.com/office/drawing/2014/main" val="1358482039"/>
                        </a:ext>
                      </a:extLst>
                    </a:gridCol>
                    <a:gridCol w="568234">
                      <a:extLst>
                        <a:ext uri="{9D8B030D-6E8A-4147-A177-3AD203B41FA5}">
                          <a16:colId xmlns:a16="http://schemas.microsoft.com/office/drawing/2014/main" val="2737960356"/>
                        </a:ext>
                      </a:extLst>
                    </a:gridCol>
                    <a:gridCol w="574767">
                      <a:extLst>
                        <a:ext uri="{9D8B030D-6E8A-4147-A177-3AD203B41FA5}">
                          <a16:colId xmlns:a16="http://schemas.microsoft.com/office/drawing/2014/main" val="39681754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731" t="-5455" r="-106452" b="-3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0000" t="-5455" r="-4211" b="-3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230364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70" t="-103571" r="-166957" b="-2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2092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70" t="-207273" r="-166957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577295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70" t="-307273" r="-166957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0042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4261A-C8B5-4395-BE02-C6020A95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9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92"/>
    </mc:Choice>
    <mc:Fallback>
      <p:transition spd="slow" advTm="2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620719-9D13-437E-9ABE-012BA0E3B9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1113604" cy="4848501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Tabular </a:t>
                </a:r>
                <a:r>
                  <a:rPr lang="en-US" err="1"/>
                  <a:t>softmax</a:t>
                </a:r>
                <a:r>
                  <a:rPr lang="en-US"/>
                  <a:t> policies: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b="0"/>
              </a:p>
              <a:p>
                <a:r>
                  <a:rPr lang="en-US"/>
                  <a:t>Policy gradient algorithm: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</m:d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 algn="r">
                  <a:buNone/>
                </a:pPr>
                <a:r>
                  <a:rPr lang="en-US" sz="2000"/>
                  <a:t>(see also MXSS ‘20 for rates under stronger assumptions)</a:t>
                </a:r>
              </a:p>
              <a:p>
                <a:r>
                  <a:rPr lang="en-US"/>
                  <a:t>Converges to globally opt as all states, actions have non-zero probability</a:t>
                </a:r>
              </a:p>
              <a:p>
                <a:r>
                  <a:rPr lang="en-US"/>
                  <a:t>Slow as opt is deterministic,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/>
                  <a:t> grow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endParaRPr lang="en-US"/>
              </a:p>
              <a:p>
                <a:r>
                  <a:rPr lang="en-US" b="1"/>
                  <a:t>Conjecture:</a:t>
                </a:r>
                <a:r>
                  <a:rPr lang="en-US"/>
                  <a:t> Convergence is exponentially slow in the worst case</a:t>
                </a:r>
              </a:p>
              <a:p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620719-9D13-437E-9ABE-012BA0E3B9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1113604" cy="4848501"/>
              </a:xfrm>
              <a:blipFill>
                <a:blip r:embed="rId3"/>
                <a:stretch>
                  <a:fillRect l="-987" t="-1382" r="-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9249BAA-FA58-48B4-806B-C1AF77A9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Asymptotic convergence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2D87E1F1-47E8-4F5D-9627-3748CEB0C41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200" y="3002072"/>
              <a:ext cx="12115800" cy="1326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15800">
                      <a:extLst>
                        <a:ext uri="{9D8B030D-6E8A-4147-A177-3AD203B41FA5}">
                          <a16:colId xmlns:a16="http://schemas.microsoft.com/office/drawing/2014/main" val="786469864"/>
                        </a:ext>
                      </a:extLst>
                    </a:gridCol>
                  </a:tblGrid>
                  <a:tr h="473893">
                    <a:tc>
                      <a:txBody>
                        <a:bodyPr/>
                        <a:lstStyle/>
                        <a:p>
                          <a:r>
                            <a:rPr lang="en-US" sz="2400"/>
                            <a:t>Theorem [</a:t>
                          </a:r>
                          <a:r>
                            <a:rPr lang="en-US" sz="24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400"/>
                            <a:t>KLM ’20]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9998822"/>
                      </a:ext>
                    </a:extLst>
                  </a:tr>
                  <a:tr h="853006">
                    <a:tc>
                      <a:txBody>
                        <a:bodyPr/>
                        <a:lstStyle/>
                        <a:p>
                          <a:r>
                            <a:rPr lang="en-US" sz="2400"/>
                            <a:t>Suppose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oMath>
                          </a14:m>
                          <a:r>
                            <a:rPr lang="en-US" sz="2400"/>
                            <a:t> for all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</m:oMath>
                          </a14:m>
                          <a:r>
                            <a:rPr lang="en-US" sz="2400"/>
                            <a:t> and </a:t>
                          </a:r>
                          <a:r>
                            <a:rPr lang="en-US" sz="2400" err="1"/>
                            <a:t>stepsize</a:t>
                          </a:r>
                          <a:r>
                            <a:rPr lang="en-US" sz="2400" baseline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f>
                                <m:fPr>
                                  <m:ctrlPr>
                                    <a:rPr lang="en-US" sz="24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b="0" i="1" baseline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baseline="0" smtClean="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en-US" sz="2400" b="0" i="1" baseline="0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0" i="1" baseline="0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baseline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/>
                            <a:t>. For all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400"/>
                            <a:t>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400"/>
                            <a:t> as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lit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oMath>
                          </a14:m>
                          <a:r>
                            <a:rPr lang="en-US" sz="2400"/>
                            <a:t>.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220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2D87E1F1-47E8-4F5D-9627-3748CEB0C41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200" y="3002072"/>
              <a:ext cx="12115800" cy="1326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15800">
                      <a:extLst>
                        <a:ext uri="{9D8B030D-6E8A-4147-A177-3AD203B41FA5}">
                          <a16:colId xmlns:a16="http://schemas.microsoft.com/office/drawing/2014/main" val="786469864"/>
                        </a:ext>
                      </a:extLst>
                    </a:gridCol>
                  </a:tblGrid>
                  <a:tr h="473893">
                    <a:tc>
                      <a:txBody>
                        <a:bodyPr/>
                        <a:lstStyle/>
                        <a:p>
                          <a:r>
                            <a:rPr lang="en-US" sz="2400"/>
                            <a:t>Theorem [</a:t>
                          </a:r>
                          <a:r>
                            <a:rPr lang="en-US" sz="24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400"/>
                            <a:t>KLM ’20]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9998822"/>
                      </a:ext>
                    </a:extLst>
                  </a:tr>
                  <a:tr h="8530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" t="-60993" r="-252" b="-14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206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15">
                <a:extLst>
                  <a:ext uri="{FF2B5EF4-FFF2-40B4-BE49-F238E27FC236}">
                    <a16:creationId xmlns:a16="http://schemas.microsoft.com/office/drawing/2014/main" id="{55C3572B-8EF4-412E-A6FB-493DEE6FAB7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34578" y="1030298"/>
              <a:ext cx="1841136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8135">
                      <a:extLst>
                        <a:ext uri="{9D8B030D-6E8A-4147-A177-3AD203B41FA5}">
                          <a16:colId xmlns:a16="http://schemas.microsoft.com/office/drawing/2014/main" val="1358482039"/>
                        </a:ext>
                      </a:extLst>
                    </a:gridCol>
                    <a:gridCol w="568234">
                      <a:extLst>
                        <a:ext uri="{9D8B030D-6E8A-4147-A177-3AD203B41FA5}">
                          <a16:colId xmlns:a16="http://schemas.microsoft.com/office/drawing/2014/main" val="2737960356"/>
                        </a:ext>
                      </a:extLst>
                    </a:gridCol>
                    <a:gridCol w="574767">
                      <a:extLst>
                        <a:ext uri="{9D8B030D-6E8A-4147-A177-3AD203B41FA5}">
                          <a16:colId xmlns:a16="http://schemas.microsoft.com/office/drawing/2014/main" val="396817541"/>
                        </a:ext>
                      </a:extLst>
                    </a:gridCol>
                  </a:tblGrid>
                  <a:tr h="335089"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2303643"/>
                      </a:ext>
                    </a:extLst>
                  </a:tr>
                  <a:tr h="33508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209274"/>
                      </a:ext>
                    </a:extLst>
                  </a:tr>
                  <a:tr h="33508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5772952"/>
                      </a:ext>
                    </a:extLst>
                  </a:tr>
                  <a:tr h="33508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00429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15">
                <a:extLst>
                  <a:ext uri="{FF2B5EF4-FFF2-40B4-BE49-F238E27FC236}">
                    <a16:creationId xmlns:a16="http://schemas.microsoft.com/office/drawing/2014/main" id="{55C3572B-8EF4-412E-A6FB-493DEE6FAB7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34578" y="1030298"/>
              <a:ext cx="1841136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8135">
                      <a:extLst>
                        <a:ext uri="{9D8B030D-6E8A-4147-A177-3AD203B41FA5}">
                          <a16:colId xmlns:a16="http://schemas.microsoft.com/office/drawing/2014/main" val="1358482039"/>
                        </a:ext>
                      </a:extLst>
                    </a:gridCol>
                    <a:gridCol w="568234">
                      <a:extLst>
                        <a:ext uri="{9D8B030D-6E8A-4147-A177-3AD203B41FA5}">
                          <a16:colId xmlns:a16="http://schemas.microsoft.com/office/drawing/2014/main" val="2737960356"/>
                        </a:ext>
                      </a:extLst>
                    </a:gridCol>
                    <a:gridCol w="574767">
                      <a:extLst>
                        <a:ext uri="{9D8B030D-6E8A-4147-A177-3AD203B41FA5}">
                          <a16:colId xmlns:a16="http://schemas.microsoft.com/office/drawing/2014/main" val="39681754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4731" t="-5455" r="-107527" b="-3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0000" t="-5455" r="-5263" b="-3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230364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70" t="-103571" r="-167826" b="-2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2092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70" t="-207273" r="-167826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577295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70" t="-307273" r="-167826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0042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72461-E0A6-49E5-9C74-433CEB90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64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96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91"/>
    </mc:Choice>
    <mc:Fallback>
      <p:transition spd="slow" advTm="13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E48D2-D18F-4DDD-9DC1-441C150C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417"/>
            <a:ext cx="10515600" cy="1325563"/>
          </a:xfrm>
        </p:spPr>
        <p:txBody>
          <a:bodyPr/>
          <a:lstStyle/>
          <a:p>
            <a:r>
              <a:rPr lang="en-US"/>
              <a:t>Natural Policy Gradient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C9D14-856F-4AE6-8846-C4F7D9A962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58893"/>
                <a:ext cx="10711070" cy="4773958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[Kakade ’01] introduced Natural Policy Gradient (also BS ‘03, PS ‘08)</a:t>
                </a:r>
              </a:p>
              <a:p>
                <a:pPr lvl="1"/>
                <a:r>
                  <a:rPr lang="en-US"/>
                  <a:t>Uses a Fisher information based preconditioner </a:t>
                </a:r>
              </a:p>
              <a:p>
                <a:pPr lvl="1"/>
                <a:r>
                  <a:rPr lang="en-US"/>
                  <a:t>Inspiration for practical approaches like TRPO and PPO</a:t>
                </a:r>
              </a:p>
              <a:p>
                <a:endParaRPr lang="en-US"/>
              </a:p>
              <a:p>
                <a:r>
                  <a:rPr lang="en-US"/>
                  <a:t>Simple form for tabular </a:t>
                </a:r>
                <a:r>
                  <a:rPr lang="en-US" err="1"/>
                  <a:t>softmax</a:t>
                </a:r>
                <a:r>
                  <a:rPr lang="en-US"/>
                  <a:t> parameterization: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pPr>
                  <a:lnSpc>
                    <a:spcPct val="150000"/>
                  </a:lnSpc>
                </a:pPr>
                <a:r>
                  <a:rPr lang="en-US"/>
                  <a:t>Like </a:t>
                </a:r>
                <a:r>
                  <a:rPr lang="en-US" b="1"/>
                  <a:t>multiplicative weights</a:t>
                </a:r>
                <a:r>
                  <a:rPr lang="en-US"/>
                  <a:t>, but in a non-concave maximization setting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C9D14-856F-4AE6-8846-C4F7D9A962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58893"/>
                <a:ext cx="10711070" cy="4773958"/>
              </a:xfrm>
              <a:blipFill>
                <a:blip r:embed="rId2"/>
                <a:stretch>
                  <a:fillRect l="-1024" t="-2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02A1CD-4E89-46D0-923D-E7726D77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525" y="0"/>
            <a:ext cx="2448267" cy="1886213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AA55FF80-DEF1-493F-B834-053964AA2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101" y="0"/>
            <a:ext cx="2886478" cy="180047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15C252A-A1F6-4543-A065-9FE966C441AE}"/>
              </a:ext>
            </a:extLst>
          </p:cNvPr>
          <p:cNvSpPr/>
          <p:nvPr/>
        </p:nvSpPr>
        <p:spPr>
          <a:xfrm>
            <a:off x="8181704" y="943106"/>
            <a:ext cx="602832" cy="219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096782-F2A1-4164-A085-D1C85D38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8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24"/>
    </mc:Choice>
    <mc:Fallback>
      <p:transition spd="slow" advTm="100124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6DD3D-B837-4C18-8AE0-B8C55012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82"/>
            <a:ext cx="10515600" cy="1325563"/>
          </a:xfrm>
        </p:spPr>
        <p:txBody>
          <a:bodyPr/>
          <a:lstStyle/>
          <a:p>
            <a:r>
              <a:rPr lang="en-US"/>
              <a:t>Convergence of Natural Policy Gradients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F6C67-D8EB-4813-A761-32A18DFAFB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4"/>
                <a:ext cx="11237843" cy="4684505"/>
              </a:xfrm>
            </p:spPr>
            <p:txBody>
              <a:bodyPr>
                <a:normAutofit fontScale="92500" lnSpcReduction="10000"/>
              </a:bodyPr>
              <a:lstStyle/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Dimension free convergence, </a:t>
                </a:r>
                <a:r>
                  <a:rPr lang="en-US" b="1"/>
                  <a:t>no dependence on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𝓧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𝓐</m:t>
                        </m:r>
                      </m:e>
                    </m:d>
                  </m:oMath>
                </a14:m>
                <a:endParaRPr lang="en-US" b="1"/>
              </a:p>
              <a:p>
                <a:r>
                  <a:rPr lang="en-US" b="1"/>
                  <a:t>No reliance on state coverage under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endParaRPr lang="en-US" b="1"/>
              </a:p>
              <a:p>
                <a:r>
                  <a:rPr lang="en-US"/>
                  <a:t>Some related works: </a:t>
                </a:r>
                <a:r>
                  <a:rPr lang="en-US" sz="2600"/>
                  <a:t>EDKM ’09, NGJ ‘17, GSP’19, SEM ’19, AYBBLSW ‘19</a:t>
                </a:r>
              </a:p>
              <a:p>
                <a:r>
                  <a:rPr lang="en-US"/>
                  <a:t>Assumes exact gradients (no sampling) </a:t>
                </a:r>
              </a:p>
              <a:p>
                <a:r>
                  <a:rPr lang="en-US"/>
                  <a:t>Still require exploratory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/>
                  <a:t> for sample complexity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F6C67-D8EB-4813-A761-32A18DFAFB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4"/>
                <a:ext cx="11237843" cy="4684505"/>
              </a:xfrm>
              <a:blipFill>
                <a:blip r:embed="rId3"/>
                <a:stretch>
                  <a:fillRect l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6">
                <a:extLst>
                  <a:ext uri="{FF2B5EF4-FFF2-40B4-BE49-F238E27FC236}">
                    <a16:creationId xmlns:a16="http://schemas.microsoft.com/office/drawing/2014/main" id="{37985A23-F227-4CAE-A0B2-11438B99C7C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67309" y="1375609"/>
              <a:ext cx="11857382" cy="20680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5738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Theorem [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800"/>
                            <a:t>KLM ‘20]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/>
                            <a:t>Using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</m:sSub>
                            </m:oMath>
                          </a14:m>
                          <a:r>
                            <a:rPr lang="en-US" sz="2800"/>
                            <a:t>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r>
                            <a:rPr lang="en-US" sz="2800"/>
                            <a:t>, setting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𝒜</m:t>
                                  </m:r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</m:func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en-US" sz="2800"/>
                            <a:t> for</a:t>
                          </a:r>
                          <a:r>
                            <a:rPr lang="en-US" sz="2800" baseline="0"/>
                            <a:t> all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baseline="0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sz="2800" baseline="0"/>
                            <a:t> we have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⋆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6">
                <a:extLst>
                  <a:ext uri="{FF2B5EF4-FFF2-40B4-BE49-F238E27FC236}">
                    <a16:creationId xmlns:a16="http://schemas.microsoft.com/office/drawing/2014/main" id="{37985A23-F227-4CAE-A0B2-11438B99C7C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67309" y="1375609"/>
              <a:ext cx="11857382" cy="20680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5738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Theorem [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800"/>
                            <a:t>KLM ‘20]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1549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" t="-36863" r="-206" b="-7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15">
                <a:extLst>
                  <a:ext uri="{FF2B5EF4-FFF2-40B4-BE49-F238E27FC236}">
                    <a16:creationId xmlns:a16="http://schemas.microsoft.com/office/drawing/2014/main" id="{51F893E9-A2F6-4FED-9CB8-7D45C7CB464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202090" y="0"/>
              <a:ext cx="1757577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6451">
                      <a:extLst>
                        <a:ext uri="{9D8B030D-6E8A-4147-A177-3AD203B41FA5}">
                          <a16:colId xmlns:a16="http://schemas.microsoft.com/office/drawing/2014/main" val="1358482039"/>
                        </a:ext>
                      </a:extLst>
                    </a:gridCol>
                    <a:gridCol w="542445">
                      <a:extLst>
                        <a:ext uri="{9D8B030D-6E8A-4147-A177-3AD203B41FA5}">
                          <a16:colId xmlns:a16="http://schemas.microsoft.com/office/drawing/2014/main" val="2737960356"/>
                        </a:ext>
                      </a:extLst>
                    </a:gridCol>
                    <a:gridCol w="548681">
                      <a:extLst>
                        <a:ext uri="{9D8B030D-6E8A-4147-A177-3AD203B41FA5}">
                          <a16:colId xmlns:a16="http://schemas.microsoft.com/office/drawing/2014/main" val="396817541"/>
                        </a:ext>
                      </a:extLst>
                    </a:gridCol>
                  </a:tblGrid>
                  <a:tr h="291210"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2303643"/>
                      </a:ext>
                    </a:extLst>
                  </a:tr>
                  <a:tr h="2912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209274"/>
                      </a:ext>
                    </a:extLst>
                  </a:tr>
                  <a:tr h="2912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5772952"/>
                      </a:ext>
                    </a:extLst>
                  </a:tr>
                  <a:tr h="2912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00429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15">
                <a:extLst>
                  <a:ext uri="{FF2B5EF4-FFF2-40B4-BE49-F238E27FC236}">
                    <a16:creationId xmlns:a16="http://schemas.microsoft.com/office/drawing/2014/main" id="{51F893E9-A2F6-4FED-9CB8-7D45C7CB464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202090" y="0"/>
              <a:ext cx="1757577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6451">
                      <a:extLst>
                        <a:ext uri="{9D8B030D-6E8A-4147-A177-3AD203B41FA5}">
                          <a16:colId xmlns:a16="http://schemas.microsoft.com/office/drawing/2014/main" val="1358482039"/>
                        </a:ext>
                      </a:extLst>
                    </a:gridCol>
                    <a:gridCol w="542445">
                      <a:extLst>
                        <a:ext uri="{9D8B030D-6E8A-4147-A177-3AD203B41FA5}">
                          <a16:colId xmlns:a16="http://schemas.microsoft.com/office/drawing/2014/main" val="2737960356"/>
                        </a:ext>
                      </a:extLst>
                    </a:gridCol>
                    <a:gridCol w="548681">
                      <a:extLst>
                        <a:ext uri="{9D8B030D-6E8A-4147-A177-3AD203B41FA5}">
                          <a16:colId xmlns:a16="http://schemas.microsoft.com/office/drawing/2014/main" val="39681754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4719" t="-5455" r="-106742" b="-3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2222" t="-5455" r="-5556" b="-3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230364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09" t="-105455" r="-167273" b="-2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2092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09" t="-205455" r="-167273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577295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09" t="-305455" r="-167273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/>
                            <a:t>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0042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4E03-941F-4B59-B971-F5167E58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66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61A3E43-EFDE-4201-B712-2719EA5E87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54120" y="2449800"/>
              <a:ext cx="403920" cy="138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61A3E43-EFDE-4201-B712-2719EA5E87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44760" y="2440440"/>
                <a:ext cx="422640" cy="1573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9585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20"/>
    </mc:Choice>
    <mc:Fallback>
      <p:transition spd="slow" advTm="10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3DC3-4463-4EF3-BD9A-70B1FE21A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Proof ideas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C50203-5788-42DA-96D1-FE331DB021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Performance difference lemma [K</a:t>
                </a:r>
                <a:r>
                  <a:rPr lang="en-US">
                    <a:solidFill>
                      <a:srgbClr val="FF0000"/>
                    </a:solidFill>
                  </a:rPr>
                  <a:t>L</a:t>
                </a:r>
                <a:r>
                  <a:rPr lang="en-US"/>
                  <a:t> ‘02]: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bSup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Linearize regret using above lemma instead of concavity</a:t>
                </a:r>
              </a:p>
              <a:p>
                <a:r>
                  <a:rPr lang="en-US"/>
                  <a:t>Yields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rad>
                      </m:den>
                    </m:f>
                  </m:oMath>
                </a14:m>
                <a:r>
                  <a:rPr lang="en-US"/>
                  <a:t> rate almost immediately by multiplicative weights analysis</a:t>
                </a:r>
              </a:p>
              <a:p>
                <a:r>
                  <a:rPr lang="en-US"/>
                  <a:t>Lower bound per-step improvement for fast rate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C50203-5788-42DA-96D1-FE331DB021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B8CC7-3541-4BFB-82D8-B5C15A6B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67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01E1DD8-E5F8-4ED1-9744-4B97CFAB15B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51800" y="2662560"/>
              <a:ext cx="9333360" cy="727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01E1DD8-E5F8-4ED1-9744-4B97CFAB15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2440" y="2653200"/>
                <a:ext cx="9352080" cy="74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43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26"/>
    </mc:Choice>
    <mc:Fallback>
      <p:transition spd="slow" advTm="110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E9B0-CA8C-4D7F-A811-422B5859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641" y="0"/>
            <a:ext cx="2062717" cy="793824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61BC-464C-4BCE-995F-7AAB48F99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913"/>
            <a:ext cx="10515600" cy="518305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R"/>
            </a:pPr>
            <a:r>
              <a:rPr lang="en-US" sz="4400">
                <a:solidFill>
                  <a:srgbClr val="00B050"/>
                </a:solidFill>
              </a:rPr>
              <a:t>Basics</a:t>
            </a:r>
          </a:p>
          <a:p>
            <a:pPr marL="514350" indent="-514350">
              <a:buAutoNum type="arabicParenR"/>
            </a:pPr>
            <a:r>
              <a:rPr lang="en-US" sz="4400">
                <a:solidFill>
                  <a:srgbClr val="00B050"/>
                </a:solidFill>
              </a:rPr>
              <a:t>Information Theory</a:t>
            </a:r>
          </a:p>
          <a:p>
            <a:pPr marL="514350" indent="-514350">
              <a:buAutoNum type="arabicParenR"/>
            </a:pPr>
            <a:r>
              <a:rPr lang="en-US" sz="4400">
                <a:solidFill>
                  <a:srgbClr val="FF0000"/>
                </a:solidFill>
              </a:rPr>
              <a:t>The Optimization Approach</a:t>
            </a:r>
          </a:p>
          <a:p>
            <a:pPr marL="1314450" lvl="1" indent="-857250">
              <a:lnSpc>
                <a:spcPct val="170000"/>
              </a:lnSpc>
              <a:buFont typeface="+mj-lt"/>
              <a:buAutoNum type="romanLcPeriod"/>
            </a:pPr>
            <a:r>
              <a:rPr lang="en-US" sz="4000">
                <a:solidFill>
                  <a:srgbClr val="00B050"/>
                </a:solidFill>
              </a:rPr>
              <a:t>Policy optimization preliminaries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>
                <a:solidFill>
                  <a:srgbClr val="00B050"/>
                </a:solidFill>
              </a:rPr>
              <a:t>Convergence properties for tabular representations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>
                <a:solidFill>
                  <a:srgbClr val="FF0000"/>
                </a:solidFill>
              </a:rPr>
              <a:t>Convergence properties with function approximation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/>
              <a:t>Adding exploration</a:t>
            </a:r>
          </a:p>
          <a:p>
            <a:pPr marL="514350" indent="-514350">
              <a:buAutoNum type="arabicParenR"/>
            </a:pPr>
            <a:endParaRPr lang="en-US" sz="4400">
              <a:solidFill>
                <a:srgbClr val="FF0000"/>
              </a:solidFill>
            </a:endParaRPr>
          </a:p>
          <a:p>
            <a:pPr marL="514350" indent="-514350">
              <a:buAutoNum type="arabicParenR"/>
            </a:pPr>
            <a:r>
              <a:rPr lang="en-US" sz="4400"/>
              <a:t>Latent State Discovery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FFD70-18BF-48F0-B1CB-4B075098D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3" t="13424" r="14199" b="8524"/>
          <a:stretch/>
        </p:blipFill>
        <p:spPr>
          <a:xfrm>
            <a:off x="10092042" y="3214325"/>
            <a:ext cx="1527369" cy="161326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87456-D265-40FC-975E-9FDFD962C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2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0"/>
    </mc:Choice>
    <mc:Fallback>
      <p:transition spd="slow" advTm="953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B7BC4-A704-442E-8DF7-DC49553C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parameterization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08C3D6-0187-4F0F-81DB-E72457E646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Linear </a:t>
                </a:r>
                <a:r>
                  <a:rPr lang="en-US" err="1"/>
                  <a:t>softmax</a:t>
                </a:r>
                <a:r>
                  <a:rPr lang="en-US"/>
                  <a:t> policies: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 b="1"/>
                  <a:t>Can we compete with the best linear policy?</a:t>
                </a:r>
              </a:p>
              <a:p>
                <a:endParaRPr lang="en-US" b="1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  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r>
                  <a:rPr lang="en-US"/>
                  <a:t>Assume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08C3D6-0187-4F0F-81DB-E72457E646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3960AB1-753A-41ED-BE0E-0CD6547D0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83" t="13424" r="14199" b="8524"/>
          <a:stretch/>
        </p:blipFill>
        <p:spPr>
          <a:xfrm>
            <a:off x="9826431" y="1397409"/>
            <a:ext cx="1527369" cy="161326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47560-CAE5-43DF-BC39-75750B7E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4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48"/>
    </mc:Choice>
    <mc:Fallback>
      <p:transition spd="slow" advTm="3384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9652D-AC31-4E28-BABA-15FC09F9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64" y="18255"/>
            <a:ext cx="11086672" cy="772855"/>
          </a:xfrm>
        </p:spPr>
        <p:txBody>
          <a:bodyPr/>
          <a:lstStyle/>
          <a:p>
            <a:r>
              <a:rPr lang="en-US"/>
              <a:t>What is Reinforcement Learning more precisely?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321C9-3153-4E1B-8210-4FB77241A1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5648" y="944986"/>
                <a:ext cx="10515600" cy="568972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Repeatedly</a:t>
                </a:r>
              </a:p>
              <a:p>
                <a:pPr marL="0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  See Observation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// Trail view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  Take Action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        </a:t>
                </a:r>
                <a:r>
                  <a:rPr lang="en-US" dirty="0"/>
                  <a:t>// Left or right at the fork.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  See Reward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 </a:t>
                </a:r>
                <a:r>
                  <a:rPr lang="en-US" dirty="0"/>
                  <a:t>       // Finding the mountain peak.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Goal: minimize regret to a policy class:  </a:t>
                </a: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lim>
                      </m:limLow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Policy class = </a:t>
                </a:r>
                <a:r>
                  <a:rPr lang="en-US" dirty="0" err="1"/>
                  <a:t>Densenet</a:t>
                </a:r>
                <a:r>
                  <a:rPr lang="en-US" dirty="0"/>
                  <a:t> with 192 layers, boosted decision tree, </a:t>
                </a:r>
                <a:r>
                  <a:rPr lang="en-US" dirty="0" err="1"/>
                  <a:t>etc</a:t>
                </a:r>
                <a:r>
                  <a:rPr lang="en-US" dirty="0"/>
                  <a:t>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321C9-3153-4E1B-8210-4FB77241A1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648" y="944986"/>
                <a:ext cx="10515600" cy="5689729"/>
              </a:xfrm>
              <a:blipFill>
                <a:blip r:embed="rId6"/>
                <a:stretch>
                  <a:fillRect l="-1206" t="-1782" b="-15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189DA-738F-4E8D-8F8B-8DCA04C6D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426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55"/>
    </mc:Choice>
    <mc:Fallback xmlns="">
      <p:transition spd="slow" advTm="123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01792-CC3D-4FEE-838F-A3B3F8C8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NPG for linear parameterization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DE4382-FFC7-4536-B319-2EC245715D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NPG updates: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/>
                  <a:t>		 and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𝑎𝑟𝑔𝑚𝑖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DE4382-FFC7-4536-B319-2EC245715D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3410DA-BEF4-4203-B96F-5EA8E0F300E7}"/>
                  </a:ext>
                </a:extLst>
              </p:cNvPr>
              <p:cNvSpPr txBox="1"/>
              <p:nvPr/>
            </p:nvSpPr>
            <p:spPr>
              <a:xfrm>
                <a:off x="1229045" y="4271429"/>
                <a:ext cx="2966830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State-action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/>
                  <a:t> starting from exploratory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3410DA-BEF4-4203-B96F-5EA8E0F30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045" y="4271429"/>
                <a:ext cx="2966830" cy="646331"/>
              </a:xfrm>
              <a:prstGeom prst="rect">
                <a:avLst/>
              </a:prstGeom>
              <a:blipFill>
                <a:blip r:embed="rId4"/>
                <a:stretch>
                  <a:fillRect l="-1639" t="-4630" b="-1296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426774-6A68-4C64-BB18-3756EA06B109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4195875" y="3913170"/>
            <a:ext cx="998883" cy="681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17FA1591-EC14-47F5-BE49-B0047B810F58}"/>
              </a:ext>
            </a:extLst>
          </p:cNvPr>
          <p:cNvSpPr/>
          <p:nvPr/>
        </p:nvSpPr>
        <p:spPr>
          <a:xfrm rot="16200000">
            <a:off x="6947417" y="1244017"/>
            <a:ext cx="566530" cy="583178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F124E5-7617-4BAB-8E11-D2E5515ED711}"/>
                  </a:ext>
                </a:extLst>
              </p:cNvPr>
              <p:cNvSpPr txBox="1"/>
              <p:nvPr/>
            </p:nvSpPr>
            <p:spPr>
              <a:xfrm>
                <a:off x="5747267" y="4549998"/>
                <a:ext cx="2966830" cy="51629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F124E5-7617-4BAB-8E11-D2E5515ED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267" y="4549998"/>
                <a:ext cx="2966830" cy="5162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DE778-D59E-46F3-B9EC-7BF45A947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70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71A79A4-DCFC-417A-B3E8-57C1464BF1D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22400" y="1980360"/>
              <a:ext cx="884160" cy="7174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71A79A4-DCFC-417A-B3E8-57C1464BF1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13040" y="1971000"/>
                <a:ext cx="902880" cy="7362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379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51"/>
    </mc:Choice>
    <mc:Fallback>
      <p:transition spd="slow" advTm="11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01792-CC3D-4FEE-838F-A3B3F8C8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NPG for general parameterization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DE4382-FFC7-4536-B319-2EC245715D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NPG updates: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Recall: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𝑎𝑟𝑔𝑚𝑖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p>
                                    </m:sSup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DE4382-FFC7-4536-B319-2EC245715D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A9DAA3-61B9-4D06-B8AD-82ED6F6E5287}"/>
                  </a:ext>
                </a:extLst>
              </p:cNvPr>
              <p:cNvSpPr txBox="1"/>
              <p:nvPr/>
            </p:nvSpPr>
            <p:spPr>
              <a:xfrm>
                <a:off x="4426226" y="4845498"/>
                <a:ext cx="3339547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Gradients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func>
                  </m:oMath>
                </a14:m>
                <a:r>
                  <a:rPr lang="en-US"/>
                  <a:t> provide features for approximating values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A9DAA3-61B9-4D06-B8AD-82ED6F6E5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226" y="4845498"/>
                <a:ext cx="3339547" cy="646331"/>
              </a:xfrm>
              <a:prstGeom prst="rect">
                <a:avLst/>
              </a:prstGeom>
              <a:blipFill>
                <a:blip r:embed="rId3"/>
                <a:stretch>
                  <a:fillRect l="-727" t="-4630" r="-727" b="-1296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0CFDF5-5C83-4C3E-B88E-175D9B2C6DFB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7765773" y="4487242"/>
            <a:ext cx="998883" cy="681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25DFFA8-2431-4176-A108-A60EC91B7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314" y="2370758"/>
            <a:ext cx="2025353" cy="11891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E678E-C229-4275-A4FC-D94FDBEE0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71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727E810-FC5B-432A-BE56-75EA16A1082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25120" y="3419640"/>
              <a:ext cx="455400" cy="4086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727E810-FC5B-432A-BE56-75EA16A108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15760" y="3410280"/>
                <a:ext cx="474120" cy="42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603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29"/>
    </mc:Choice>
    <mc:Fallback>
      <p:transition spd="slow" advTm="5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012A6-18F0-49D4-86ED-271C309C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Convergence in linear case: Key Quantities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B20036-F128-4C5E-A18F-EF984E7F54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/>
                  <a:t>Estimation error:</a:t>
                </a:r>
                <a:r>
                  <a:rPr lang="en-US"/>
                  <a:t> </a:t>
                </a:r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𝑠𝑡𝑎𝑡</m:t>
                          </m:r>
                        </m:sub>
                      </m:sSub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 b="1"/>
                  <a:t>Transfer error under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b="1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sub>
                      </m:sSub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 b="1"/>
                  <a:t>Relative condition number: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p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&lt;∞</m:t>
                    </m:r>
                  </m:oMath>
                </a14:m>
                <a:r>
                  <a:rPr lang="en-US"/>
                  <a:t> 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B20036-F128-4C5E-A18F-EF984E7F54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F9283E-15E5-4047-BF48-0D49F33BB08C}"/>
                  </a:ext>
                </a:extLst>
              </p:cNvPr>
              <p:cNvSpPr txBox="1"/>
              <p:nvPr/>
            </p:nvSpPr>
            <p:spPr>
              <a:xfrm>
                <a:off x="5262770" y="2950646"/>
                <a:ext cx="3160643" cy="67178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State-action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/>
                  <a:t> starting from exploratory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F9283E-15E5-4047-BF48-0D49F33BB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770" y="2950646"/>
                <a:ext cx="3160643" cy="671787"/>
              </a:xfrm>
              <a:prstGeom prst="rect">
                <a:avLst/>
              </a:prstGeom>
              <a:blipFill>
                <a:blip r:embed="rId4"/>
                <a:stretch>
                  <a:fillRect l="-1344" b="-1250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1FFD34-9AA7-4848-9BCE-080E63FC604D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358309" y="3286540"/>
            <a:ext cx="904461" cy="102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6374D5-81A3-4335-8DDA-A4D5A8EF75B5}"/>
                  </a:ext>
                </a:extLst>
              </p:cNvPr>
              <p:cNvSpPr txBox="1"/>
              <p:nvPr/>
            </p:nvSpPr>
            <p:spPr>
              <a:xfrm>
                <a:off x="4595191" y="6091028"/>
                <a:ext cx="4374874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Initial state-action distribution. </a:t>
                </a:r>
                <a:r>
                  <a:rPr lang="en-US" b="1"/>
                  <a:t>Holds if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b="1"/>
                  <a:t> has full-rank covariance</a:t>
                </a:r>
                <a:r>
                  <a:rPr lang="en-US"/>
                  <a:t>, for example.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6374D5-81A3-4335-8DDA-A4D5A8EF7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191" y="6091028"/>
                <a:ext cx="4374874" cy="646331"/>
              </a:xfrm>
              <a:prstGeom prst="rect">
                <a:avLst/>
              </a:prstGeom>
              <a:blipFill>
                <a:blip r:embed="rId5"/>
                <a:stretch>
                  <a:fillRect l="-1113" t="-3704" b="-1296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3E9629-14D9-4B58-A6DD-47B178EF105B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2797865" y="5926000"/>
            <a:ext cx="1797326" cy="488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430A194-A078-47F6-ABD6-E1D3DA6E54C9}"/>
              </a:ext>
            </a:extLst>
          </p:cNvPr>
          <p:cNvSpPr txBox="1"/>
          <p:nvPr/>
        </p:nvSpPr>
        <p:spPr>
          <a:xfrm>
            <a:off x="8789505" y="1493667"/>
            <a:ext cx="316064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Goes to 0 with enough samples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1197DFA-6126-4E60-ADED-DBF657E0EAF0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8612257" y="1678333"/>
            <a:ext cx="177248" cy="67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D1379-9523-49D0-B3C1-6285AF8E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72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9817A74-D182-4A40-8A9E-132DAF2454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12920" y="2608920"/>
              <a:ext cx="1916640" cy="174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9817A74-D182-4A40-8A9E-132DAF2454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03560" y="2599560"/>
                <a:ext cx="1935360" cy="17672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6033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13"/>
    </mc:Choice>
    <mc:Fallback>
      <p:transition spd="slow" advTm="132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3C88-1453-4584-9A58-128269C9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Convergence in linear case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8392C2-5AA1-41FB-A01F-4D486E19EA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Slow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rad>
                      </m:den>
                    </m:f>
                  </m:oMath>
                </a14:m>
                <a:r>
                  <a:rPr lang="en-US"/>
                  <a:t> rate compared with the tabular case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8392C2-5AA1-41FB-A01F-4D486E19EA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id="{248DF421-74E3-460B-9805-2BBC9ECB6C38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67309" y="1375609"/>
              <a:ext cx="11857382" cy="25673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5738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Theorem [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800"/>
                            <a:t>KLM ‘20]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/>
                            <a:t>With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r>
                            <a:rPr lang="en-US" sz="2800" baseline="0"/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baseline="0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28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func>
                                    <m:funcPr>
                                      <m:ctrlPr>
                                        <a:rPr lang="en-US" sz="2800" b="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baseline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sz="2800" b="0" i="1" baseline="0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𝒜</m:t>
                                      </m:r>
                                      <m:r>
                                        <a:rPr lang="en-US" sz="28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|</m:t>
                                      </m:r>
                                    </m:e>
                                  </m:func>
                                  <m: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2800" baseline="0"/>
                            <a:t>, we have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⋆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max</m:t>
                                        </m:r>
                                      </m:e>
                                      <m:lim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lim>
                                    </m:limLow>
                                  </m:fName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func>
                                          <m:funcPr>
                                            <m:ctrlP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3200" b="0" i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log</m:t>
                                            </m:r>
                                          </m:fName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320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𝒜</m:t>
                                            </m:r>
                                            <m:r>
                                              <a:rPr lang="en-US" sz="3200" b="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</m:func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32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e>
                                </m:ra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4|</m:t>
                                        </m:r>
                                        <m:r>
                                          <a:rPr lang="en-US" sz="320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𝒜</m:t>
                                        </m:r>
                                        <m:r>
                                          <a:rPr lang="en-US" sz="32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𝜅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𝑠𝑡𝑎𝑡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4|</m:t>
                                        </m:r>
                                        <m:r>
                                          <a:rPr lang="en-US" sz="320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𝒜</m:t>
                                        </m:r>
                                        <m:r>
                                          <a:rPr lang="en-US" sz="32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𝑏𝑖𝑎𝑠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n-US" sz="3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id="{248DF421-74E3-460B-9805-2BBC9ECB6C38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67309" y="1375609"/>
              <a:ext cx="11857382" cy="25673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5738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Theorem [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800"/>
                            <a:t>KLM ‘20]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2049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1" t="-27893" r="-206" b="-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F1C0658-735A-418E-BCA5-0E2991414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83" t="13424" r="14199" b="8524"/>
          <a:stretch/>
        </p:blipFill>
        <p:spPr>
          <a:xfrm>
            <a:off x="7873534" y="221274"/>
            <a:ext cx="1527369" cy="16132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0B812-8675-4D82-99FA-9E85B71A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0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31"/>
    </mc:Choice>
    <mc:Fallback>
      <p:transition spd="slow" advTm="31031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3C88-1453-4584-9A58-128269C9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Convergence in linear case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8392C2-5AA1-41FB-A01F-4D486E19EA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8235" y="1825625"/>
                <a:ext cx="12135677" cy="4351338"/>
              </a:xfrm>
            </p:spPr>
            <p:txBody>
              <a:bodyPr>
                <a:normAutofit lnSpcReduction="10000"/>
              </a:bodyPr>
              <a:lstStyle/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Depends on exploratory initial distribution through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/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𝑠𝑡𝑎𝑡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/>
              </a:p>
              <a:p>
                <a:r>
                  <a:rPr lang="en-US"/>
                  <a:t>Can always design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/>
                  <a:t> 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/>
                  <a:t>, independent of number of states </a:t>
                </a:r>
              </a:p>
              <a:p>
                <a:pPr marL="0" indent="0">
                  <a:buNone/>
                </a:pPr>
                <a:r>
                  <a:rPr lang="en-US" sz="2400"/>
                  <a:t>							(L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ö</m:t>
                    </m:r>
                  </m:oMath>
                </a14:m>
                <a:r>
                  <a:rPr lang="en-US" sz="2400"/>
                  <a:t>wner-John ellipsoid)</a:t>
                </a:r>
                <a:endParaRPr lang="en-US"/>
              </a:p>
              <a:p>
                <a:r>
                  <a:rPr lang="en-US"/>
                  <a:t>Can bound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𝑠𝑡𝑎𝑡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/>
                  <a:t> when 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/>
                  <a:t> samples to fit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8392C2-5AA1-41FB-A01F-4D486E19EA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8235" y="1825625"/>
                <a:ext cx="12135677" cy="4351338"/>
              </a:xfrm>
              <a:blipFill>
                <a:blip r:embed="rId2"/>
                <a:stretch>
                  <a:fillRect l="-904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id="{248DF421-74E3-460B-9805-2BBC9ECB6C38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67309" y="1375609"/>
              <a:ext cx="11857382" cy="25673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5738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Theorem [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800"/>
                            <a:t>KLM ‘20]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/>
                            <a:t>With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r>
                            <a:rPr lang="en-US" sz="2800" baseline="0"/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baseline="0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28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func>
                                    <m:funcPr>
                                      <m:ctrlPr>
                                        <a:rPr lang="en-US" sz="2800" b="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baseline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sz="2800" b="0" i="1" baseline="0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𝒜</m:t>
                                      </m:r>
                                      <m:r>
                                        <a:rPr lang="en-US" sz="28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|</m:t>
                                      </m:r>
                                    </m:e>
                                  </m:func>
                                  <m: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2800" baseline="0"/>
                            <a:t>, we have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⋆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max</m:t>
                                        </m:r>
                                      </m:e>
                                      <m:lim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lim>
                                    </m:limLow>
                                  </m:fName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3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func>
                                          <m:func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3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log</m:t>
                                            </m:r>
                                          </m:fName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320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𝒜</m:t>
                                            </m:r>
                                            <m:r>
                                              <a:rPr lang="en-US" sz="3200" b="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</m:func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3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e>
                                </m:ra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4|</m:t>
                                        </m:r>
                                        <m:r>
                                          <a:rPr lang="en-US" sz="320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𝒜</m:t>
                                        </m:r>
                                        <m:r>
                                          <a:rPr lang="en-US" sz="32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𝜅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𝑠𝑡𝑎𝑡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32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4|</m:t>
                                        </m:r>
                                        <m:r>
                                          <a:rPr lang="en-US" sz="320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𝒜</m:t>
                                        </m:r>
                                        <m:r>
                                          <a:rPr lang="en-US" sz="32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𝑏𝑖𝑎𝑠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n-US" sz="3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id="{248DF421-74E3-460B-9805-2BBC9ECB6C38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67309" y="1375609"/>
              <a:ext cx="11857382" cy="25673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5738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Theorem [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800"/>
                            <a:t>KLM ‘20]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2049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1" t="-27893" r="-206" b="-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A574CEF-84CC-4D25-B1F1-03B507D2F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83" t="13424" r="14199" b="8524"/>
          <a:stretch/>
        </p:blipFill>
        <p:spPr>
          <a:xfrm>
            <a:off x="7873534" y="212362"/>
            <a:ext cx="1527369" cy="16132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C27B8-517D-4550-BC56-E5F8A664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26"/>
    </mc:Choice>
    <mc:Fallback>
      <p:transition spd="slow" advTm="68926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3C88-1453-4584-9A58-128269C9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Convergence in linear case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8392C2-5AA1-41FB-A01F-4D486E19EA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8479" y="1825624"/>
                <a:ext cx="11776212" cy="4811101"/>
              </a:xfrm>
            </p:spPr>
            <p:txBody>
              <a:bodyPr>
                <a:normAutofit lnSpcReduction="10000"/>
              </a:bodyPr>
              <a:lstStyle/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𝑏𝑖𝑎𝑠</m:t>
                        </m:r>
                      </m:sub>
                    </m:sSub>
                  </m:oMath>
                </a14:m>
                <a:r>
                  <a:rPr lang="en-US"/>
                  <a:t> is 0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/>
                  <a:t> </a:t>
                </a:r>
              </a:p>
              <a:p>
                <a:pPr lvl="1"/>
                <a:r>
                  <a:rPr lang="en-US"/>
                  <a:t>e.g.: tabular, low-rank MDP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Measures quality of the chosen representation, more generally</a:t>
                </a:r>
              </a:p>
              <a:p>
                <a:r>
                  <a:rPr lang="en-US"/>
                  <a:t>Similar result holds for the non-linear version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8392C2-5AA1-41FB-A01F-4D486E19EA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8479" y="1825624"/>
                <a:ext cx="11776212" cy="4811101"/>
              </a:xfrm>
              <a:blipFill>
                <a:blip r:embed="rId2"/>
                <a:stretch>
                  <a:fillRect l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id="{248DF421-74E3-460B-9805-2BBC9ECB6C38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67309" y="1375609"/>
              <a:ext cx="11857382" cy="25673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5738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Theorem [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800"/>
                            <a:t>KLM ‘20]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/>
                            <a:t>With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r>
                            <a:rPr lang="en-US" sz="2800" baseline="0"/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baseline="0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28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func>
                                    <m:funcPr>
                                      <m:ctrlPr>
                                        <a:rPr lang="en-US" sz="2800" b="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baseline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sz="2800" b="0" i="1" baseline="0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𝒜</m:t>
                                      </m:r>
                                      <m:r>
                                        <a:rPr lang="en-US" sz="28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|</m:t>
                                      </m:r>
                                    </m:e>
                                  </m:func>
                                  <m: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800" b="0" i="1" baseline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2800" baseline="0"/>
                            <a:t>, we have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⋆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max</m:t>
                                        </m:r>
                                      </m:e>
                                      <m:lim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lim>
                                    </m:limLow>
                                  </m:fName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3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func>
                                          <m:func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3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log</m:t>
                                            </m:r>
                                          </m:fName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320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𝒜</m:t>
                                            </m:r>
                                            <m:r>
                                              <a:rPr lang="en-US" sz="3200" b="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</m:func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3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e>
                                </m:ra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4|</m:t>
                                        </m:r>
                                        <m:r>
                                          <a:rPr lang="en-US" sz="320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𝒜</m:t>
                                        </m:r>
                                        <m:r>
                                          <a:rPr lang="en-US" sz="32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𝜅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𝑠𝑡𝑎𝑡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4|</m:t>
                                        </m:r>
                                        <m:r>
                                          <a:rPr lang="en-US" sz="320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𝒜</m:t>
                                        </m:r>
                                        <m:r>
                                          <a:rPr lang="en-US" sz="32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𝑏𝑖𝑎𝑠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32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n-US" sz="3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id="{248DF421-74E3-460B-9805-2BBC9ECB6C38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67309" y="1375609"/>
              <a:ext cx="11857382" cy="25673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5738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Theorem [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800"/>
                            <a:t>KLM ‘20]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20491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1" t="-27893" r="-206" b="-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93505C2-2A47-420E-B9F9-92B7D64F69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83" t="13424" r="14199" b="8524"/>
          <a:stretch/>
        </p:blipFill>
        <p:spPr>
          <a:xfrm>
            <a:off x="7853940" y="221274"/>
            <a:ext cx="1527369" cy="16132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7097D-8FB1-4404-BF5B-6A0AAD4C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75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09E0A68-AB27-4D55-8BDA-3C4C7CB8DC4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80840" y="3671280"/>
              <a:ext cx="6323400" cy="64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09E0A68-AB27-4D55-8BDA-3C4C7CB8DC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1480" y="3661920"/>
                <a:ext cx="6342120" cy="65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18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52"/>
    </mc:Choice>
    <mc:Fallback>
      <p:transition spd="slow" advTm="9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BF54-F452-407F-8E37-6EDF2452C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transfer error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893A4E-8E24-4499-B721-73D2D34998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3569" y="1825625"/>
                <a:ext cx="11733143" cy="466725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/>
                  <a:t>A crude upper bound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b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</m:oMath>
                  </m:oMathPara>
                </a14:m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≤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en-US" b="0"/>
              </a:p>
              <a:p>
                <a:pPr marL="0" indent="0">
                  <a:buNone/>
                </a:pPr>
                <a:r>
                  <a:rPr lang="en-US"/>
                  <a:t>Weakest conditions for RL under a fixed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/>
                  <a:t>  </a:t>
                </a:r>
                <a:r>
                  <a:rPr lang="en-US" sz="2400"/>
                  <a:t>(see e.g. Scherrer ‘14)</a:t>
                </a:r>
              </a:p>
              <a:p>
                <a:pPr marL="0" indent="0">
                  <a:buNone/>
                </a:pPr>
                <a:r>
                  <a:rPr lang="en-US"/>
                  <a:t>Incremental updates give better robustness to modeling errors</a:t>
                </a:r>
              </a:p>
              <a:p>
                <a:pPr marL="0" indent="0">
                  <a:buNone/>
                </a:pPr>
                <a:endParaRPr lang="en-US" sz="2400" b="1"/>
              </a:p>
              <a:p>
                <a:pPr marL="0" indent="0">
                  <a:buNone/>
                </a:pPr>
                <a:r>
                  <a:rPr lang="en-US" sz="2600" b="1"/>
                  <a:t>Question: </a:t>
                </a:r>
                <a:r>
                  <a:rPr lang="en-US" sz="2600"/>
                  <a:t>Other general characterizations for a small transfer error?</a:t>
                </a:r>
                <a:endParaRPr lang="en-US" sz="3000" b="1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893A4E-8E24-4499-B721-73D2D34998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569" y="1825625"/>
                <a:ext cx="11733143" cy="4667250"/>
              </a:xfrm>
              <a:blipFill>
                <a:blip r:embed="rId3"/>
                <a:stretch>
                  <a:fillRect l="-935" t="-1958" b="-2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4DA2D-46D6-467D-BE93-96FB69272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76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CB81F4-4CB1-47F0-BF14-502F5095751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35760" y="2733480"/>
              <a:ext cx="4907160" cy="1713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CB81F4-4CB1-47F0-BF14-502F509575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26400" y="2724120"/>
                <a:ext cx="4925880" cy="173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044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56"/>
    </mc:Choice>
    <mc:Fallback>
      <p:transition spd="slow" advTm="129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E9B0-CA8C-4D7F-A811-422B5859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641" y="0"/>
            <a:ext cx="2062717" cy="793824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61BC-464C-4BCE-995F-7AAB48F99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913"/>
            <a:ext cx="10515600" cy="518305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R"/>
            </a:pPr>
            <a:r>
              <a:rPr lang="en-US" sz="4400">
                <a:solidFill>
                  <a:srgbClr val="00B050"/>
                </a:solidFill>
              </a:rPr>
              <a:t>Basics</a:t>
            </a:r>
          </a:p>
          <a:p>
            <a:pPr marL="514350" indent="-514350">
              <a:buAutoNum type="arabicParenR"/>
            </a:pPr>
            <a:r>
              <a:rPr lang="en-US" sz="4400">
                <a:solidFill>
                  <a:srgbClr val="00B050"/>
                </a:solidFill>
              </a:rPr>
              <a:t>Information Theory</a:t>
            </a:r>
          </a:p>
          <a:p>
            <a:pPr marL="514350" indent="-514350">
              <a:buAutoNum type="arabicParenR"/>
            </a:pPr>
            <a:r>
              <a:rPr lang="en-US" sz="4400">
                <a:solidFill>
                  <a:srgbClr val="FF0000"/>
                </a:solidFill>
              </a:rPr>
              <a:t>The Optimization Approach</a:t>
            </a:r>
          </a:p>
          <a:p>
            <a:pPr marL="1314450" lvl="1" indent="-857250">
              <a:lnSpc>
                <a:spcPct val="170000"/>
              </a:lnSpc>
              <a:buFont typeface="+mj-lt"/>
              <a:buAutoNum type="romanLcPeriod"/>
            </a:pPr>
            <a:r>
              <a:rPr lang="en-US" sz="4000">
                <a:solidFill>
                  <a:srgbClr val="00B050"/>
                </a:solidFill>
              </a:rPr>
              <a:t>Policy optimization preliminaries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>
                <a:solidFill>
                  <a:srgbClr val="00B050"/>
                </a:solidFill>
              </a:rPr>
              <a:t>Convergence properties for tabular representations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>
                <a:solidFill>
                  <a:srgbClr val="00B050"/>
                </a:solidFill>
              </a:rPr>
              <a:t>Convergence properties with function approximation</a:t>
            </a:r>
          </a:p>
          <a:p>
            <a:pPr marL="1314450" lvl="1" indent="-857250">
              <a:buFont typeface="+mj-lt"/>
              <a:buAutoNum type="romanLcPeriod"/>
            </a:pPr>
            <a:endParaRPr lang="en-US" sz="4000"/>
          </a:p>
          <a:p>
            <a:pPr marL="1314450" lvl="1" indent="-857250">
              <a:buFont typeface="+mj-lt"/>
              <a:buAutoNum type="romanLcPeriod"/>
            </a:pPr>
            <a:r>
              <a:rPr lang="en-US" sz="4000">
                <a:solidFill>
                  <a:srgbClr val="FF0000"/>
                </a:solidFill>
              </a:rPr>
              <a:t>Adding exploration</a:t>
            </a:r>
          </a:p>
          <a:p>
            <a:pPr marL="514350" indent="-514350">
              <a:buAutoNum type="arabicParenR"/>
            </a:pPr>
            <a:endParaRPr lang="en-US" sz="4400">
              <a:solidFill>
                <a:srgbClr val="FF0000"/>
              </a:solidFill>
            </a:endParaRPr>
          </a:p>
          <a:p>
            <a:pPr marL="514350" indent="-514350">
              <a:buAutoNum type="arabicParenR"/>
            </a:pPr>
            <a:r>
              <a:rPr lang="en-US" sz="4400"/>
              <a:t>Latent State Discovery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E5D73-298D-457C-BAC9-8D238155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8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0"/>
    </mc:Choice>
    <mc:Fallback>
      <p:transition spd="slow" advTm="1494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681BA-AA42-40BA-98DC-062BF0688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exploration to PG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B5C0C-8A64-4F4B-824F-A99DC622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" y="1825625"/>
            <a:ext cx="11015870" cy="4351338"/>
          </a:xfrm>
        </p:spPr>
        <p:txBody>
          <a:bodyPr/>
          <a:lstStyle/>
          <a:p>
            <a:r>
              <a:rPr lang="en-US"/>
              <a:t>Consider linear parameterizations</a:t>
            </a:r>
          </a:p>
          <a:p>
            <a:r>
              <a:rPr lang="en-US" b="1"/>
              <a:t>Want:</a:t>
            </a:r>
            <a:r>
              <a:rPr lang="en-US"/>
              <a:t> exploratory distribution with small relative condition number</a:t>
            </a:r>
          </a:p>
          <a:p>
            <a:endParaRPr lang="en-US"/>
          </a:p>
          <a:p>
            <a:r>
              <a:rPr lang="en-US" b="1"/>
              <a:t>Key idea:</a:t>
            </a:r>
            <a:r>
              <a:rPr lang="en-US"/>
              <a:t> Find policies that reach diverse directions and use their mixture</a:t>
            </a:r>
          </a:p>
          <a:p>
            <a:endParaRPr lang="en-US"/>
          </a:p>
          <a:p>
            <a:pPr marL="0" indent="0" algn="ctr">
              <a:buNone/>
            </a:pPr>
            <a:r>
              <a:rPr lang="en-US"/>
              <a:t>How to find such policies?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19462-0672-4B8F-8B1C-8EC54E521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3" t="13424" r="14199" b="8524"/>
          <a:stretch/>
        </p:blipFill>
        <p:spPr>
          <a:xfrm>
            <a:off x="9062254" y="681037"/>
            <a:ext cx="1527369" cy="161326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5EAC5-7971-4B2C-A650-A6B9CBE3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9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95"/>
    </mc:Choice>
    <mc:Fallback>
      <p:transition spd="slow" advTm="36395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BA54-AD48-4AE3-A7D5-9B3ECD07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Cover-Policy Gradient (PC-PG)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48D57D-616F-4757-827A-63CAF65C8E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463040"/>
                <a:ext cx="11978641" cy="5264331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b="1"/>
                  <a:t>Policy cover</a:t>
                </a:r>
                <a:r>
                  <a:rPr lang="en-US"/>
                  <a:t>: A set of exploratory policies discovered so far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3200" b="1"/>
                  <a:t>For</a:t>
                </a:r>
                <a:r>
                  <a:rPr lang="en-US" sz="320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=1,2,…,</m:t>
                    </m:r>
                  </m:oMath>
                </a14:m>
                <a:endParaRPr lang="en-US" sz="3200" b="0"/>
              </a:p>
              <a:p>
                <a:pPr marL="971550" lvl="1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3200" i="1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i="1"/>
                  <a:t> be the current policy cover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𝑈𝑛𝑖𝑓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i="1"/>
              </a:p>
              <a:p>
                <a:pPr marL="971550" lvl="1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3200" b="1" i="1"/>
                  <a:t>If </a:t>
                </a:r>
                <a:r>
                  <a:rPr lang="en-US" sz="3200" i="1"/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i="1"/>
                  <a:t> has coverage under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i="1"/>
                  <a:t> 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sz="3200" i="1"/>
                  <a:t>) </a:t>
                </a:r>
              </a:p>
              <a:p>
                <a:pPr marL="914400" lvl="2" indent="0">
                  <a:lnSpc>
                    <a:spcPct val="150000"/>
                  </a:lnSpc>
                  <a:buNone/>
                </a:pPr>
                <a:r>
                  <a:rPr lang="en-US" sz="2800" i="1"/>
                  <a:t>	Mark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800" i="1"/>
                  <a:t> as </a:t>
                </a:r>
                <a:r>
                  <a:rPr lang="en-US" sz="2800" b="1" i="1"/>
                  <a:t>known</a:t>
                </a:r>
              </a:p>
              <a:p>
                <a:pPr marL="971550" lvl="1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3200" i="1"/>
                  <a:t>Define </a:t>
                </a:r>
                <a:r>
                  <a:rPr lang="en-US" sz="3200" b="1" i="1"/>
                  <a:t>bonus</a:t>
                </a:r>
                <a:r>
                  <a:rPr lang="en-US" sz="3200" i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=1(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𝑛𝑜𝑡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𝑘𝑛𝑜𝑤𝑛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i="1"/>
                  <a:t>   </a:t>
                </a:r>
                <a:r>
                  <a:rPr lang="en-US" i="1"/>
                  <a:t>(c.f. LSVI-UCB)</a:t>
                </a:r>
                <a:endParaRPr lang="en-US" sz="3200" i="1"/>
              </a:p>
              <a:p>
                <a:pPr marL="971550" lvl="1" indent="-51435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𝑁𝑃𝐺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i="1"/>
              </a:p>
              <a:p>
                <a:pPr marL="971550" lvl="1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3200" b="1" i="1"/>
                  <a:t>Update cover:</a:t>
                </a:r>
                <a:r>
                  <a:rPr lang="en-US" sz="3200" i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</m:oMath>
                </a14:m>
                <a:endParaRPr lang="en-US" sz="3200" i="1"/>
              </a:p>
              <a:p>
                <a:pPr marL="971550" lvl="1" indent="-514350">
                  <a:buFont typeface="+mj-lt"/>
                  <a:buAutoNum type="arabicPeriod"/>
                </a:pPr>
                <a:endParaRPr lang="en-US" i="1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48D57D-616F-4757-827A-63CAF65C8E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63040"/>
                <a:ext cx="11978641" cy="5264331"/>
              </a:xfrm>
              <a:blipFill>
                <a:blip r:embed="rId3"/>
                <a:stretch>
                  <a:fillRect l="-1170" t="-2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47480-C24C-49A9-B4FA-871776C1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79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24214D5-D773-4AE5-B885-74061457662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68880" y="3864240"/>
              <a:ext cx="6026400" cy="1633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24214D5-D773-4AE5-B885-7406145766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9520" y="3854880"/>
                <a:ext cx="6045120" cy="16524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4199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849"/>
    </mc:Choice>
    <mc:Fallback>
      <p:transition spd="slow" advTm="14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A441-97C6-5E4C-BCCC-D7827448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94" y="5130"/>
            <a:ext cx="4822531" cy="720707"/>
          </a:xfrm>
        </p:spPr>
        <p:txBody>
          <a:bodyPr/>
          <a:lstStyle/>
          <a:p>
            <a:r>
              <a:rPr lang="en-US"/>
              <a:t>Is our goal possible? 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81546EB9-3712-9641-8AFC-324A0ECBE9DB}"/>
              </a:ext>
            </a:extLst>
          </p:cNvPr>
          <p:cNvSpPr/>
          <p:nvPr/>
        </p:nvSpPr>
        <p:spPr>
          <a:xfrm>
            <a:off x="7000822" y="1566844"/>
            <a:ext cx="647691" cy="3181351"/>
          </a:xfrm>
          <a:prstGeom prst="leftBrace">
            <a:avLst>
              <a:gd name="adj1" fmla="val 5758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6E7E90-11AE-904B-8AEB-2DC768C126C3}"/>
              </a:ext>
            </a:extLst>
          </p:cNvPr>
          <p:cNvSpPr txBox="1"/>
          <p:nvPr/>
        </p:nvSpPr>
        <p:spPr>
          <a:xfrm rot="16200000">
            <a:off x="6179453" y="2957463"/>
            <a:ext cx="1042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Depth H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29F16A6C-03FF-B24A-AD1A-FC0C2A96A0F8}"/>
              </a:ext>
            </a:extLst>
          </p:cNvPr>
          <p:cNvSpPr/>
          <p:nvPr/>
        </p:nvSpPr>
        <p:spPr>
          <a:xfrm rot="16200000">
            <a:off x="9420077" y="3100372"/>
            <a:ext cx="800101" cy="4152900"/>
          </a:xfrm>
          <a:prstGeom prst="leftBrace">
            <a:avLst>
              <a:gd name="adj1" fmla="val 5758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7C29DD-6A0E-5948-AC19-0EE2427102A5}"/>
                  </a:ext>
                </a:extLst>
              </p:cNvPr>
              <p:cNvSpPr txBox="1"/>
              <p:nvPr/>
            </p:nvSpPr>
            <p:spPr>
              <a:xfrm>
                <a:off x="9159112" y="5643549"/>
                <a:ext cx="1322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/>
                  <a:t> leaves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7C29DD-6A0E-5948-AC19-0EE242710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112" y="5643549"/>
                <a:ext cx="1322029" cy="369332"/>
              </a:xfrm>
              <a:prstGeom prst="rect">
                <a:avLst/>
              </a:prstGeom>
              <a:blipFill>
                <a:blip r:embed="rId6"/>
                <a:stretch>
                  <a:fillRect t="-6667" r="-28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445316-3AFB-3F47-B936-34E753310D73}"/>
                  </a:ext>
                </a:extLst>
              </p:cNvPr>
              <p:cNvSpPr txBox="1"/>
              <p:nvPr/>
            </p:nvSpPr>
            <p:spPr>
              <a:xfrm>
                <a:off x="55717" y="1112729"/>
                <a:ext cx="6543622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Exponentially large tree, one rewarding leaf</a:t>
                </a:r>
              </a:p>
              <a:p>
                <a:r>
                  <a:rPr lang="en-US" sz="2800" dirty="0"/>
                  <a:t>Algorithm must try all leaves to find reward</a:t>
                </a:r>
              </a:p>
              <a:p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2800" dirty="0"/>
                  <a:t> sample complexity</a:t>
                </a:r>
              </a:p>
              <a:p>
                <a:pPr algn="ctr"/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Many refs: [KMN02] [</a:t>
                </a:r>
                <a:r>
                  <a:rPr lang="en-US" sz="2800" b="1" dirty="0">
                    <a:solidFill>
                      <a:srgbClr val="C00000"/>
                    </a:solidFill>
                  </a:rPr>
                  <a:t>KAL</a:t>
                </a:r>
                <a:r>
                  <a:rPr lang="en-US" sz="2800" dirty="0"/>
                  <a:t>16] [DKWY20]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A consequence: Reinforcement Learning is a </a:t>
                </a:r>
                <a:r>
                  <a:rPr lang="en-US" sz="2800" i="1" dirty="0"/>
                  <a:t>family </a:t>
                </a:r>
                <a:r>
                  <a:rPr lang="en-US" sz="2800" dirty="0"/>
                  <a:t>of problems concerned with a core set of challenges but varying assumptions/settings.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445316-3AFB-3F47-B936-34E753310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7" y="1112729"/>
                <a:ext cx="6543622" cy="5262979"/>
              </a:xfrm>
              <a:prstGeom prst="rect">
                <a:avLst/>
              </a:prstGeom>
              <a:blipFill>
                <a:blip r:embed="rId7"/>
                <a:stretch>
                  <a:fillRect l="-1938" t="-1202" r="-1550" b="-2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E74BD41E-2164-6545-BF48-35D348E6701C}"/>
              </a:ext>
            </a:extLst>
          </p:cNvPr>
          <p:cNvGrpSpPr/>
          <p:nvPr/>
        </p:nvGrpSpPr>
        <p:grpSpPr>
          <a:xfrm>
            <a:off x="7853362" y="1871663"/>
            <a:ext cx="3971921" cy="3224198"/>
            <a:chOff x="7853362" y="1871663"/>
            <a:chExt cx="3971921" cy="322419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FFE81F-59F2-8D48-905F-0F599ACB58AD}"/>
                </a:ext>
              </a:extLst>
            </p:cNvPr>
            <p:cNvSpPr/>
            <p:nvPr/>
          </p:nvSpPr>
          <p:spPr>
            <a:xfrm>
              <a:off x="9529765" y="1871663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7F1EE44-BE8F-9B4F-97C8-43D8B26B635D}"/>
                </a:ext>
              </a:extLst>
            </p:cNvPr>
            <p:cNvSpPr/>
            <p:nvPr/>
          </p:nvSpPr>
          <p:spPr>
            <a:xfrm>
              <a:off x="9001125" y="2667001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79CC25F-181F-2140-91E1-898335C08519}"/>
                </a:ext>
              </a:extLst>
            </p:cNvPr>
            <p:cNvSpPr/>
            <p:nvPr/>
          </p:nvSpPr>
          <p:spPr>
            <a:xfrm>
              <a:off x="10086981" y="2667001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DECF1EE-A490-7E48-91FE-41B789BBF8B6}"/>
                </a:ext>
              </a:extLst>
            </p:cNvPr>
            <p:cNvSpPr/>
            <p:nvPr/>
          </p:nvSpPr>
          <p:spPr>
            <a:xfrm>
              <a:off x="7853362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784BC3-A61E-714B-BDAA-3347B2F16C6A}"/>
                </a:ext>
              </a:extLst>
            </p:cNvPr>
            <p:cNvSpPr/>
            <p:nvPr/>
          </p:nvSpPr>
          <p:spPr>
            <a:xfrm>
              <a:off x="8543925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1FF5F08-AF0E-4F49-9C13-6454D7421E7A}"/>
                </a:ext>
              </a:extLst>
            </p:cNvPr>
            <p:cNvSpPr/>
            <p:nvPr/>
          </p:nvSpPr>
          <p:spPr>
            <a:xfrm>
              <a:off x="10682283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7E84D23-49C9-0348-87A7-F9F0AEFFAE07}"/>
                </a:ext>
              </a:extLst>
            </p:cNvPr>
            <p:cNvSpPr/>
            <p:nvPr/>
          </p:nvSpPr>
          <p:spPr>
            <a:xfrm>
              <a:off x="11368083" y="425289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oin - Super Mario Wiki, the Mario encyclopedia">
              <a:extLst>
                <a:ext uri="{FF2B5EF4-FFF2-40B4-BE49-F238E27FC236}">
                  <a16:creationId xmlns:a16="http://schemas.microsoft.com/office/drawing/2014/main" id="{5115F629-D93A-1D4B-A90E-AB8E4AC44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711" y="4638661"/>
              <a:ext cx="379413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7DF1862-CF1E-6142-A170-DBDC82B9B0E5}"/>
                </a:ext>
              </a:extLst>
            </p:cNvPr>
            <p:cNvCxnSpPr>
              <a:cxnSpLocks/>
              <a:stCxn id="4" idx="3"/>
              <a:endCxn id="6" idx="0"/>
            </p:cNvCxnSpPr>
            <p:nvPr/>
          </p:nvCxnSpPr>
          <p:spPr>
            <a:xfrm flipH="1">
              <a:off x="9229725" y="2261908"/>
              <a:ext cx="366995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0C1A627-F84A-6D4B-8506-CDAA69D4BB2A}"/>
                </a:ext>
              </a:extLst>
            </p:cNvPr>
            <p:cNvCxnSpPr>
              <a:cxnSpLocks/>
              <a:stCxn id="4" idx="5"/>
              <a:endCxn id="8" idx="0"/>
            </p:cNvCxnSpPr>
            <p:nvPr/>
          </p:nvCxnSpPr>
          <p:spPr>
            <a:xfrm>
              <a:off x="9920010" y="2261908"/>
              <a:ext cx="395571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7A59DB7-1890-9E44-A46C-5B70DF47911A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H="1">
              <a:off x="8772526" y="3057246"/>
              <a:ext cx="295554" cy="3955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606FF72-FB90-AA47-B296-30D388A7BD60}"/>
                </a:ext>
              </a:extLst>
            </p:cNvPr>
            <p:cNvCxnSpPr>
              <a:cxnSpLocks/>
              <a:stCxn id="6" idx="5"/>
            </p:cNvCxnSpPr>
            <p:nvPr/>
          </p:nvCxnSpPr>
          <p:spPr>
            <a:xfrm>
              <a:off x="9391370" y="3057246"/>
              <a:ext cx="262077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663DDBD-526A-CB45-8D23-05F7D0004C5F}"/>
                </a:ext>
              </a:extLst>
            </p:cNvPr>
            <p:cNvCxnSpPr>
              <a:cxnSpLocks/>
            </p:cNvCxnSpPr>
            <p:nvPr/>
          </p:nvCxnSpPr>
          <p:spPr>
            <a:xfrm>
              <a:off x="10480097" y="3023907"/>
              <a:ext cx="262077" cy="405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EDEE920-CDD9-5D46-985D-B3CFD8D146D3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H="1">
              <a:off x="9868776" y="3057246"/>
              <a:ext cx="285160" cy="4028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43E22-370E-49CD-AABE-0D970CD8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22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67"/>
    </mc:Choice>
    <mc:Fallback xmlns="">
      <p:transition spd="slow" advTm="158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1" grpId="0"/>
      <p:bldP spid="22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AFC51-9D70-434A-BFAA-71C7A867C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57" y="121857"/>
            <a:ext cx="10515600" cy="1325563"/>
          </a:xfrm>
        </p:spPr>
        <p:txBody>
          <a:bodyPr/>
          <a:lstStyle/>
          <a:p>
            <a:r>
              <a:rPr lang="en-US"/>
              <a:t>PC-PG Theory for low-rank MDPs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97103-B485-4D64-B354-F653BDA01B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565" y="1277178"/>
                <a:ext cx="11728174" cy="545896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argma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𝑙𝑖𝑛𝑒𝑎𝑟</m:t>
                            </m:r>
                          </m:sub>
                        </m:sSub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r>
                  <a:rPr lang="en-US"/>
                  <a:t>Let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/>
                  <a:t> be the </a:t>
                </a:r>
                <a:r>
                  <a:rPr lang="en-US" i="1"/>
                  <a:t>intrinsic dimension </a:t>
                </a:r>
                <a:r>
                  <a:rPr lang="en-US"/>
                  <a:t>of the low-rank MDP 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/>
                  <a:t> for finite dim)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Extends beyond low-rank MDPs under a transfer error condition</a:t>
                </a:r>
              </a:p>
              <a:p>
                <a:r>
                  <a:rPr lang="en-US"/>
                  <a:t>Related recent results in CYJW ’20, ESRM ‘20 </a:t>
                </a:r>
              </a:p>
              <a:p>
                <a:r>
                  <a:rPr lang="en-US"/>
                  <a:t>Practical combination with deep RL: replace NPG with PPO and neural policies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97103-B485-4D64-B354-F653BDA01B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565" y="1277178"/>
                <a:ext cx="11728174" cy="5458965"/>
              </a:xfrm>
              <a:blipFill>
                <a:blip r:embed="rId3"/>
                <a:stretch>
                  <a:fillRect l="-936" t="-2346" r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id="{39A33711-D433-4A47-8839-C1371EB467A2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0" y="2386947"/>
              <a:ext cx="12192000" cy="2492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2000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513107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Theorem [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800"/>
                            <a:t>HKS20]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19552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/>
                            <a:t>For all low-rank</a:t>
                          </a:r>
                          <a:r>
                            <a:rPr lang="en-US" sz="3200" b="1" baseline="0"/>
                            <a:t> MDPs in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baseline="0" smtClean="0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oMath>
                          </a14:m>
                          <a:r>
                            <a:rPr lang="en-US" sz="3200" baseline="0"/>
                            <a:t>, </a:t>
                          </a:r>
                          <a:r>
                            <a:rPr lang="en-US" sz="3200"/>
                            <a:t>PC-PG uses samples and computation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𝑝𝑜𝑙𝑦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acc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den>
                                  </m:f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den>
                                  </m:f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func>
                                    <m:func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3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den>
                                      </m:f>
                                    </m:e>
                                  </m:func>
                                </m:e>
                              </m:d>
                            </m:oMath>
                          </a14:m>
                          <a:r>
                            <a:rPr lang="en-US" sz="3200"/>
                            <a:t> and</a:t>
                          </a:r>
                          <a:r>
                            <a:rPr lang="en-US" sz="3200" baseline="0"/>
                            <a:t> </a:t>
                          </a:r>
                          <a:r>
                            <a:rPr lang="en-US" sz="3200" baseline="0" err="1"/>
                            <a:t>w.p.</a:t>
                          </a:r>
                          <a:r>
                            <a:rPr lang="en-US" sz="3200" baseline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0" i="1" baseline="0" smtClean="0">
                                  <a:latin typeface="Cambria Math" panose="02040503050406030204" pitchFamily="18" charset="0"/>
                                </a:rPr>
                                <m:t>≥1−</m:t>
                              </m:r>
                              <m:r>
                                <a:rPr lang="en-US" sz="3200" b="0" i="1" baseline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US" sz="3200"/>
                            <a:t> outputs a policy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sz="3200"/>
                            <a:t> satisfying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≥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⋆</m:t>
                                        </m:r>
                                      </m:sup>
                                    </m:sSup>
                                  </m:sup>
                                </m:sSup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US" sz="3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id="{39A33711-D433-4A47-8839-C1371EB467A2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0" y="2386947"/>
              <a:ext cx="12192000" cy="2492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2000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Theorem [</a:t>
                          </a:r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A</a:t>
                          </a:r>
                          <a:r>
                            <a:rPr lang="en-US" sz="2800"/>
                            <a:t>HKS20]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19744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" t="-28923" r="-250" b="-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9547D6B-8610-4AF0-99C3-6C3A6229E6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83" t="13424" r="14199" b="8524"/>
          <a:stretch/>
        </p:blipFill>
        <p:spPr>
          <a:xfrm>
            <a:off x="8624650" y="121857"/>
            <a:ext cx="1420688" cy="15005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24654-2B4D-45F9-AF9B-6208F6C5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80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80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42"/>
    </mc:Choice>
    <mc:Fallback>
      <p:transition spd="slow" advTm="11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2E82-3A6B-4074-8398-BC161432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PC-PG versus LSVI-UCB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92B45C-033A-4A8B-9D0C-556CB8E6F0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PC-PG handles infinite dimensions</a:t>
                </a:r>
              </a:p>
              <a:p>
                <a:endParaRPr lang="en-US"/>
              </a:p>
              <a:p>
                <a:r>
                  <a:rPr lang="en-US"/>
                  <a:t>LSVI-UCB does better data reuse and has better sample complexity</a:t>
                </a:r>
              </a:p>
              <a:p>
                <a:endParaRPr lang="en-US"/>
              </a:p>
              <a:p>
                <a:r>
                  <a:rPr lang="en-US"/>
                  <a:t>PC-PG more robust to model misspecification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𝑚𝑖𝑠𝑠𝑝𝑒𝑐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/>
                  <a:t> versus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𝑚𝑖𝑠𝑠𝑝𝑒𝑐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</m:oMath>
                </a14:m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92B45C-033A-4A8B-9D0C-556CB8E6F0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382D7-A4EE-4588-B449-B1C8C6DA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81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AE9C9B-58F3-4176-9ADB-83894336CD50}"/>
                  </a:ext>
                </a:extLst>
              </p:cNvPr>
              <p:cNvSpPr txBox="1"/>
              <p:nvPr/>
            </p:nvSpPr>
            <p:spPr>
              <a:xfrm>
                <a:off x="3618411" y="5290457"/>
                <a:ext cx="57868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Departure from linearity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/>
                  <a:t>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240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AE9C9B-58F3-4176-9ADB-83894336C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411" y="5290457"/>
                <a:ext cx="5786846" cy="461665"/>
              </a:xfrm>
              <a:prstGeom prst="rect">
                <a:avLst/>
              </a:prstGeom>
              <a:blipFill>
                <a:blip r:embed="rId3"/>
                <a:stretch>
                  <a:fillRect l="-168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B6E02D-BA54-45F7-8578-432778C73585}"/>
              </a:ext>
            </a:extLst>
          </p:cNvPr>
          <p:cNvCxnSpPr>
            <a:cxnSpLocks/>
          </p:cNvCxnSpPr>
          <p:nvPr/>
        </p:nvCxnSpPr>
        <p:spPr>
          <a:xfrm flipH="1" flipV="1">
            <a:off x="5453744" y="4865616"/>
            <a:ext cx="1058090" cy="424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3094C8-03BE-4422-9F95-9401B9FB2027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511834" y="4865616"/>
            <a:ext cx="1854926" cy="424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356E6D5-EDDF-463C-92CA-4116F08B64E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85040" y="4342320"/>
              <a:ext cx="7985880" cy="690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356E6D5-EDDF-463C-92CA-4116F08B64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5680" y="4332960"/>
                <a:ext cx="8004600" cy="70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736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82"/>
    </mc:Choice>
    <mc:Fallback>
      <p:transition spd="slow" advTm="9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9611E-34F5-4FB5-B02B-483D71D06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questions: Better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5E1BA-CC1C-4719-985F-737FE75DC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Can we quantify the benefits of optimization tricks?</a:t>
            </a:r>
          </a:p>
          <a:p>
            <a:pPr lvl="1"/>
            <a:r>
              <a:rPr lang="en-US"/>
              <a:t>Variance reduction, acceleration, adaptive learning rates, …</a:t>
            </a:r>
          </a:p>
          <a:p>
            <a:endParaRPr lang="en-US"/>
          </a:p>
          <a:p>
            <a:r>
              <a:rPr lang="en-US" b="1"/>
              <a:t>Connections with online learning. Better potential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E189D-52AB-4BC4-B6EF-B351833D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1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03"/>
    </mc:Choice>
    <mc:Fallback>
      <p:transition spd="slow" advTm="53903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81FD5-CC41-4245-B898-22CEAB69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questions: </a:t>
            </a:r>
            <a:r>
              <a:rPr lang="en-US" err="1"/>
              <a:t>Misspecified</a:t>
            </a:r>
            <a:r>
              <a:rPr lang="en-US"/>
              <a:t> settings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A9D4F2-0A5E-4471-AFE7-562500768C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4726" y="1825625"/>
                <a:ext cx="11099074" cy="4351338"/>
              </a:xfrm>
            </p:spPr>
            <p:txBody>
              <a:bodyPr/>
              <a:lstStyle/>
              <a:p>
                <a:r>
                  <a:rPr lang="en-US"/>
                  <a:t>PG methods seem most stable to modeling assumption failures</a:t>
                </a:r>
              </a:p>
              <a:p>
                <a:pPr lvl="1"/>
                <a:r>
                  <a:rPr lang="en-US"/>
                  <a:t>e.g.: transfer error</a:t>
                </a:r>
              </a:p>
              <a:p>
                <a:endParaRPr lang="en-US"/>
              </a:p>
              <a:p>
                <a:r>
                  <a:rPr lang="en-US"/>
                  <a:t>Isolated examples: </a:t>
                </a:r>
                <a:r>
                  <a:rPr lang="en-US" err="1"/>
                  <a:t>misspecified</a:t>
                </a:r>
                <a:r>
                  <a:rPr lang="en-US"/>
                  <a:t> linear, state aggregation, other examples</a:t>
                </a:r>
              </a:p>
              <a:p>
                <a:endParaRPr lang="en-US"/>
              </a:p>
              <a:p>
                <a:r>
                  <a:rPr lang="en-US" b="1"/>
                  <a:t>Limits? Alternate notions</a:t>
                </a:r>
                <a:r>
                  <a:rPr lang="en-US"/>
                  <a:t> (e.g.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/>
                  <a:t> preserving aggregations)</a:t>
                </a:r>
              </a:p>
              <a:p>
                <a:endParaRPr lang="en-US"/>
              </a:p>
              <a:p>
                <a:r>
                  <a:rPr lang="en-US" b="1"/>
                  <a:t>Robustness-efficiency tradeoffs?</a:t>
                </a:r>
                <a:r>
                  <a:rPr lang="en-US"/>
                  <a:t>, e.g. with data reuse and </a:t>
                </a:r>
                <a:r>
                  <a:rPr lang="en-US" err="1"/>
                  <a:t>stepsizes</a:t>
                </a: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A9D4F2-0A5E-4471-AFE7-562500768C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4726" y="1825625"/>
                <a:ext cx="11099074" cy="4351338"/>
              </a:xfrm>
              <a:blipFill>
                <a:blip r:embed="rId2"/>
                <a:stretch>
                  <a:fillRect l="-98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836DB-BD90-4916-AD3A-C9DC6F55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0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98"/>
    </mc:Choice>
    <mc:Fallback>
      <p:transition spd="slow" advTm="71898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E2CF-2B6A-4E02-ACEF-E163042DC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713"/>
            <a:ext cx="10942320" cy="1325563"/>
          </a:xfrm>
        </p:spPr>
        <p:txBody>
          <a:bodyPr/>
          <a:lstStyle/>
          <a:p>
            <a:r>
              <a:rPr lang="en-US"/>
              <a:t>Open questions: Exploration and Improvement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626856-C3C7-4FED-B414-60360592C8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9817" y="1825625"/>
                <a:ext cx="11547566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/>
                  <a:t>Always compete with a reference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/>
                  <a:t>, globally opt under assumptions</a:t>
                </a:r>
              </a:p>
              <a:p>
                <a:endParaRPr lang="en-US"/>
              </a:p>
              <a:p>
                <a:pPr marL="0" indent="0">
                  <a:buNone/>
                </a:pPr>
                <a:r>
                  <a:rPr lang="en-US"/>
                  <a:t>Suppose you need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samples to find globally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/>
                  <a:t>-optimal policy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/>
                  <a:t> induces a linear MDP. How to find a policy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/>
                  <a:t> 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samples, such that:</a:t>
                </a:r>
              </a:p>
              <a:p>
                <a:pPr lvl="1"/>
                <a:r>
                  <a:rPr lang="en-US"/>
                  <a:t>Either MDP is linear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/>
                  <a:t> is globally optimal, 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/>
                  <a:t>*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 sz="2400"/>
                  <a:t>*assuming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sz="2400"/>
                  <a:t>, or we need other approximation terms (e.g. RB ‘14)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626856-C3C7-4FED-B414-60360592C8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817" y="1825625"/>
                <a:ext cx="11547566" cy="4351338"/>
              </a:xfrm>
              <a:blipFill>
                <a:blip r:embed="rId2"/>
                <a:stretch>
                  <a:fillRect l="-1109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C9494-DEF6-4672-844D-E12D8D90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2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00"/>
    </mc:Choice>
    <mc:Fallback>
      <p:transition spd="slow" advTm="736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E9B0-CA8C-4D7F-A811-422B5859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712" y="18256"/>
            <a:ext cx="1945758" cy="874880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61BC-464C-4BCE-995F-7AAB48F9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sz="4000">
                <a:solidFill>
                  <a:srgbClr val="00B050"/>
                </a:solidFill>
              </a:rPr>
              <a:t>Basics</a:t>
            </a:r>
          </a:p>
          <a:p>
            <a:pPr marL="514350" indent="-514350">
              <a:buAutoNum type="arabicParenR"/>
            </a:pPr>
            <a:r>
              <a:rPr lang="en-US" sz="4000">
                <a:solidFill>
                  <a:srgbClr val="00B050"/>
                </a:solidFill>
              </a:rPr>
              <a:t>Information Theory</a:t>
            </a:r>
          </a:p>
          <a:p>
            <a:pPr marL="514350" indent="-514350">
              <a:buAutoNum type="arabicParenR"/>
            </a:pPr>
            <a:r>
              <a:rPr lang="en-US" sz="4000">
                <a:solidFill>
                  <a:srgbClr val="00B050"/>
                </a:solidFill>
              </a:rPr>
              <a:t>The Optimization Approach</a:t>
            </a:r>
          </a:p>
          <a:p>
            <a:pPr marL="514350" indent="-514350">
              <a:buAutoNum type="arabicParenR"/>
            </a:pPr>
            <a:r>
              <a:rPr lang="en-US" sz="4000">
                <a:solidFill>
                  <a:srgbClr val="FF0000"/>
                </a:solidFill>
              </a:rPr>
              <a:t>Latent State Discovery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803F-6929-4BD6-B0EF-145C8D9A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9"/>
    </mc:Choice>
    <mc:Fallback>
      <p:transition spd="slow" advTm="7619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EA2D-37E9-479E-B071-5DFEC718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714" y="-198022"/>
            <a:ext cx="6518395" cy="1036320"/>
          </a:xfrm>
        </p:spPr>
        <p:txBody>
          <a:bodyPr>
            <a:noAutofit/>
          </a:bodyPr>
          <a:lstStyle/>
          <a:p>
            <a:r>
              <a:rPr lang="en-US" sz="4000"/>
              <a:t>The Latent State Approach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BC59B-4B8D-4F1F-81CF-0CC7A4C6D3CE}"/>
              </a:ext>
            </a:extLst>
          </p:cNvPr>
          <p:cNvSpPr txBox="1"/>
          <p:nvPr/>
        </p:nvSpPr>
        <p:spPr>
          <a:xfrm>
            <a:off x="9430300" y="2807011"/>
            <a:ext cx="1193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Credit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C21D4-7AB1-4E48-ADD8-5810C9331C0D}"/>
              </a:ext>
            </a:extLst>
          </p:cNvPr>
          <p:cNvSpPr txBox="1"/>
          <p:nvPr/>
        </p:nvSpPr>
        <p:spPr>
          <a:xfrm>
            <a:off x="5131416" y="6178430"/>
            <a:ext cx="2083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Exploration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F2DD7-D386-4A4F-9E51-F96C9E970721}"/>
              </a:ext>
            </a:extLst>
          </p:cNvPr>
          <p:cNvSpPr txBox="1"/>
          <p:nvPr/>
        </p:nvSpPr>
        <p:spPr>
          <a:xfrm>
            <a:off x="452020" y="2697378"/>
            <a:ext cx="2602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Generalization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824BD9-3FD8-4F61-AE4C-9C1DDA7B5018}"/>
              </a:ext>
            </a:extLst>
          </p:cNvPr>
          <p:cNvCxnSpPr>
            <a:cxnSpLocks/>
          </p:cNvCxnSpPr>
          <p:nvPr/>
        </p:nvCxnSpPr>
        <p:spPr>
          <a:xfrm flipH="1">
            <a:off x="6183586" y="1697799"/>
            <a:ext cx="2886335" cy="27812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A94C8B-A229-4297-967A-6EEC768B3D3A}"/>
              </a:ext>
            </a:extLst>
          </p:cNvPr>
          <p:cNvCxnSpPr>
            <a:cxnSpLocks/>
          </p:cNvCxnSpPr>
          <p:nvPr/>
        </p:nvCxnSpPr>
        <p:spPr>
          <a:xfrm>
            <a:off x="3332715" y="1636242"/>
            <a:ext cx="2866069" cy="28401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D23328-2A0A-4583-89E7-E4E6836D1E70}"/>
              </a:ext>
            </a:extLst>
          </p:cNvPr>
          <p:cNvCxnSpPr>
            <a:cxnSpLocks/>
          </p:cNvCxnSpPr>
          <p:nvPr/>
        </p:nvCxnSpPr>
        <p:spPr>
          <a:xfrm>
            <a:off x="3337782" y="1636242"/>
            <a:ext cx="5732139" cy="615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1CCDCF-ED53-43F1-8577-C979652E6FFE}"/>
              </a:ext>
            </a:extLst>
          </p:cNvPr>
          <p:cNvSpPr txBox="1"/>
          <p:nvPr/>
        </p:nvSpPr>
        <p:spPr>
          <a:xfrm rot="18900000">
            <a:off x="6734805" y="2725973"/>
            <a:ext cx="281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Tabular </a:t>
            </a:r>
          </a:p>
          <a:p>
            <a:r>
              <a:rPr lang="en-US" sz="3200"/>
              <a:t>MDP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6C786A-0099-489A-B1C8-AF2D78755CB4}"/>
              </a:ext>
            </a:extLst>
          </p:cNvPr>
          <p:cNvSpPr txBox="1"/>
          <p:nvPr/>
        </p:nvSpPr>
        <p:spPr>
          <a:xfrm rot="2701263">
            <a:off x="2717177" y="3012098"/>
            <a:ext cx="3710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Contextual Bandits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56A6D8-078C-49A7-922F-5DD678297BD8}"/>
              </a:ext>
            </a:extLst>
          </p:cNvPr>
          <p:cNvSpPr txBox="1"/>
          <p:nvPr/>
        </p:nvSpPr>
        <p:spPr>
          <a:xfrm>
            <a:off x="4326192" y="1076367"/>
            <a:ext cx="351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Policy Improvement</a:t>
            </a:r>
          </a:p>
        </p:txBody>
      </p:sp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168345C3-D0D9-41F6-B9F2-9934A5297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81" y="4782654"/>
            <a:ext cx="1924333" cy="14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C1C6B5-5CDF-4980-86B2-1040A4B5CA31}"/>
              </a:ext>
            </a:extLst>
          </p:cNvPr>
          <p:cNvSpPr txBox="1"/>
          <p:nvPr/>
        </p:nvSpPr>
        <p:spPr>
          <a:xfrm>
            <a:off x="5698296" y="2157086"/>
            <a:ext cx="1040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??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075DC0F-8BC4-43C5-8190-BDF886A1FAC0}"/>
              </a:ext>
            </a:extLst>
          </p:cNvPr>
          <p:cNvSpPr/>
          <p:nvPr/>
        </p:nvSpPr>
        <p:spPr>
          <a:xfrm rot="18948792">
            <a:off x="6649494" y="3230514"/>
            <a:ext cx="2989022" cy="829537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See the source image">
            <a:extLst>
              <a:ext uri="{FF2B5EF4-FFF2-40B4-BE49-F238E27FC236}">
                <a16:creationId xmlns:a16="http://schemas.microsoft.com/office/drawing/2014/main" id="{CF7203AA-078A-4300-B7E8-DDF80D7C9A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6314"/>
          <a:stretch/>
        </p:blipFill>
        <p:spPr bwMode="auto">
          <a:xfrm>
            <a:off x="522916" y="878408"/>
            <a:ext cx="2682075" cy="172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ear Mountain Map | Trail Conference">
            <a:extLst>
              <a:ext uri="{FF2B5EF4-FFF2-40B4-BE49-F238E27FC236}">
                <a16:creationId xmlns:a16="http://schemas.microsoft.com/office/drawing/2014/main" id="{EFC12C13-4BC0-4157-87E4-6EE58D86C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" b="25328"/>
          <a:stretch/>
        </p:blipFill>
        <p:spPr bwMode="auto">
          <a:xfrm>
            <a:off x="9198598" y="878409"/>
            <a:ext cx="1657386" cy="180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22EAA21-0C9A-42AC-AFD4-2CEB254F0CE4}"/>
              </a:ext>
            </a:extLst>
          </p:cNvPr>
          <p:cNvSpPr/>
          <p:nvPr/>
        </p:nvSpPr>
        <p:spPr>
          <a:xfrm>
            <a:off x="-102775" y="408467"/>
            <a:ext cx="3634589" cy="3038261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59626F-C37A-4AD7-9E98-D7D760C27BEF}"/>
              </a:ext>
            </a:extLst>
          </p:cNvPr>
          <p:cNvSpPr txBox="1"/>
          <p:nvPr/>
        </p:nvSpPr>
        <p:spPr>
          <a:xfrm>
            <a:off x="154766" y="4676993"/>
            <a:ext cx="45586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Can we add generalization to  MDP learning by discovering </a:t>
            </a:r>
          </a:p>
          <a:p>
            <a:r>
              <a:rPr lang="en-US" sz="2800"/>
              <a:t>and leveraging </a:t>
            </a:r>
            <a:r>
              <a:rPr lang="en-US" sz="2800">
                <a:solidFill>
                  <a:srgbClr val="0070C0"/>
                </a:solidFill>
              </a:rPr>
              <a:t>latent state</a:t>
            </a:r>
            <a:r>
              <a:rPr lang="en-US" sz="2800"/>
              <a:t>  </a:t>
            </a:r>
            <a:r>
              <a:rPr lang="en-US" sz="2800">
                <a:solidFill>
                  <a:srgbClr val="00B050"/>
                </a:solidFill>
              </a:rPr>
              <a:t>efficiently</a:t>
            </a:r>
            <a:r>
              <a:rPr lang="en-US" sz="280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E43AAF-E064-4CF1-976B-C9EA4E5E0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86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915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25"/>
    </mc:Choice>
    <mc:Fallback>
      <p:transition spd="slow" advTm="43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C19B05D-E2E5-3C4D-87CD-85197D20296F}"/>
              </a:ext>
            </a:extLst>
          </p:cNvPr>
          <p:cNvSpPr/>
          <p:nvPr/>
        </p:nvSpPr>
        <p:spPr>
          <a:xfrm>
            <a:off x="4573472" y="5513127"/>
            <a:ext cx="3943355" cy="746562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6F30E-CED4-344E-8413-0B638E127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847" y="5941"/>
            <a:ext cx="8157681" cy="857404"/>
          </a:xfrm>
        </p:spPr>
        <p:txBody>
          <a:bodyPr>
            <a:normAutofit fontScale="90000"/>
          </a:bodyPr>
          <a:lstStyle/>
          <a:p>
            <a:r>
              <a:rPr lang="en-US"/>
              <a:t>Can we </a:t>
            </a:r>
            <a:r>
              <a:rPr lang="en-US">
                <a:solidFill>
                  <a:srgbClr val="00B050"/>
                </a:solidFill>
              </a:rPr>
              <a:t>efficiently</a:t>
            </a:r>
            <a:r>
              <a:rPr lang="en-US"/>
              <a:t> handle Block MDP?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B43220-8373-FC4A-8784-C424B327FC88}"/>
              </a:ext>
            </a:extLst>
          </p:cNvPr>
          <p:cNvSpPr/>
          <p:nvPr/>
        </p:nvSpPr>
        <p:spPr>
          <a:xfrm>
            <a:off x="1019908" y="1690688"/>
            <a:ext cx="10333892" cy="4815620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B94D46-C606-5546-AA47-8E2F25365377}"/>
              </a:ext>
            </a:extLst>
          </p:cNvPr>
          <p:cNvSpPr/>
          <p:nvPr/>
        </p:nvSpPr>
        <p:spPr>
          <a:xfrm>
            <a:off x="2807692" y="2549769"/>
            <a:ext cx="8182708" cy="3717498"/>
          </a:xfrm>
          <a:prstGeom prst="roundRect">
            <a:avLst>
              <a:gd name="adj" fmla="val 293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882A33-E788-8D41-AF0C-703D0BB7A6DC}"/>
              </a:ext>
            </a:extLst>
          </p:cNvPr>
          <p:cNvSpPr/>
          <p:nvPr/>
        </p:nvSpPr>
        <p:spPr>
          <a:xfrm>
            <a:off x="2801827" y="3288323"/>
            <a:ext cx="7326924" cy="2990669"/>
          </a:xfrm>
          <a:prstGeom prst="roundRect">
            <a:avLst>
              <a:gd name="adj" fmla="val 496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FE7013-E81A-1541-BEE8-2A84F9BD15D4}"/>
              </a:ext>
            </a:extLst>
          </p:cNvPr>
          <p:cNvSpPr/>
          <p:nvPr/>
        </p:nvSpPr>
        <p:spPr>
          <a:xfrm>
            <a:off x="2801827" y="3823849"/>
            <a:ext cx="5715000" cy="2455143"/>
          </a:xfrm>
          <a:prstGeom prst="roundRect">
            <a:avLst>
              <a:gd name="adj" fmla="val 7434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B8860D1-F8B8-4140-91E1-B82B1B591C91}"/>
              </a:ext>
            </a:extLst>
          </p:cNvPr>
          <p:cNvSpPr/>
          <p:nvPr/>
        </p:nvSpPr>
        <p:spPr>
          <a:xfrm>
            <a:off x="1393583" y="4543353"/>
            <a:ext cx="4979384" cy="1735639"/>
          </a:xfrm>
          <a:prstGeom prst="roundRect">
            <a:avLst>
              <a:gd name="adj" fmla="val 7785"/>
            </a:avLst>
          </a:prstGeom>
          <a:solidFill>
            <a:schemeClr val="bg1">
              <a:alpha val="6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2F927A1-CCB9-7F4A-B6F9-3F12327242F2}"/>
              </a:ext>
            </a:extLst>
          </p:cNvPr>
          <p:cNvSpPr/>
          <p:nvPr/>
        </p:nvSpPr>
        <p:spPr>
          <a:xfrm>
            <a:off x="2817943" y="4695092"/>
            <a:ext cx="3555023" cy="1583899"/>
          </a:xfrm>
          <a:prstGeom prst="roundRect">
            <a:avLst>
              <a:gd name="adj" fmla="val 7785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9F2F018-60D1-F74E-B04E-14DF791F4BA5}"/>
              </a:ext>
            </a:extLst>
          </p:cNvPr>
          <p:cNvSpPr/>
          <p:nvPr/>
        </p:nvSpPr>
        <p:spPr>
          <a:xfrm>
            <a:off x="4573473" y="5638798"/>
            <a:ext cx="1799493" cy="628469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/>
              <p:nvPr/>
            </p:nvSpPr>
            <p:spPr>
              <a:xfrm>
                <a:off x="2800547" y="4634240"/>
                <a:ext cx="2381613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/>
                  <a:t>Low rank MDP </a:t>
                </a:r>
              </a:p>
              <a:p>
                <a:pPr algn="ctr"/>
                <a:r>
                  <a:rPr lang="en-US" sz="2800"/>
                  <a:t>(known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/>
                  <a:t>)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547" y="4634240"/>
                <a:ext cx="2381613" cy="954107"/>
              </a:xfrm>
              <a:prstGeom prst="rect">
                <a:avLst/>
              </a:prstGeom>
              <a:blipFill>
                <a:blip r:embed="rId3"/>
                <a:stretch>
                  <a:fillRect l="-4604" t="-5732" r="-4859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A77197EA-DC22-304C-9FB9-BF371C0C5542}"/>
              </a:ext>
            </a:extLst>
          </p:cNvPr>
          <p:cNvSpPr/>
          <p:nvPr/>
        </p:nvSpPr>
        <p:spPr>
          <a:xfrm>
            <a:off x="4573472" y="5691506"/>
            <a:ext cx="1259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Tabular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46F029-3B97-FE41-AFE3-DE4AC9881A99}"/>
              </a:ext>
            </a:extLst>
          </p:cNvPr>
          <p:cNvSpPr/>
          <p:nvPr/>
        </p:nvSpPr>
        <p:spPr>
          <a:xfrm>
            <a:off x="1356374" y="4658584"/>
            <a:ext cx="171072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Low</a:t>
            </a:r>
          </a:p>
          <a:p>
            <a:r>
              <a:rPr lang="en-US" sz="2800"/>
              <a:t>Eluder</a:t>
            </a:r>
          </a:p>
          <a:p>
            <a:r>
              <a:rPr lang="en-US" sz="2800"/>
              <a:t>dimension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/>
              <p:nvPr/>
            </p:nvSpPr>
            <p:spPr>
              <a:xfrm>
                <a:off x="2902919" y="3889429"/>
                <a:ext cx="42986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/>
                  <a:t>Low rank MDP (unknown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/>
                  <a:t>)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919" y="3889429"/>
                <a:ext cx="4298677" cy="523220"/>
              </a:xfrm>
              <a:prstGeom prst="rect">
                <a:avLst/>
              </a:prstGeom>
              <a:blipFill>
                <a:blip r:embed="rId4"/>
                <a:stretch>
                  <a:fillRect l="-2837" t="-10465" r="-21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22B9AF3-74D7-AE4E-A379-8CA9F223099E}"/>
              </a:ext>
            </a:extLst>
          </p:cNvPr>
          <p:cNvSpPr/>
          <p:nvPr/>
        </p:nvSpPr>
        <p:spPr>
          <a:xfrm>
            <a:off x="2914642" y="3356031"/>
            <a:ext cx="2769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Low Bellman rank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CEECB7-2332-B144-B316-0505A6B7CFA5}"/>
              </a:ext>
            </a:extLst>
          </p:cNvPr>
          <p:cNvSpPr/>
          <p:nvPr/>
        </p:nvSpPr>
        <p:spPr>
          <a:xfrm>
            <a:off x="2891196" y="2611612"/>
            <a:ext cx="2755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Low Witness rank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9F4355-8DE9-214E-87EB-3B182CBD84FC}"/>
              </a:ext>
            </a:extLst>
          </p:cNvPr>
          <p:cNvSpPr/>
          <p:nvPr/>
        </p:nvSpPr>
        <p:spPr>
          <a:xfrm>
            <a:off x="1636826" y="1793577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All of RL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CA085F-7371-C14D-8D7A-550FEBF671CC}"/>
              </a:ext>
            </a:extLst>
          </p:cNvPr>
          <p:cNvSpPr/>
          <p:nvPr/>
        </p:nvSpPr>
        <p:spPr>
          <a:xfrm>
            <a:off x="6383217" y="5559783"/>
            <a:ext cx="176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Block MDP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F18CDD-AF39-2B49-B970-67DC087F97AE}"/>
              </a:ext>
            </a:extLst>
          </p:cNvPr>
          <p:cNvSpPr/>
          <p:nvPr/>
        </p:nvSpPr>
        <p:spPr>
          <a:xfrm>
            <a:off x="7160617" y="2686148"/>
            <a:ext cx="3412874" cy="485789"/>
          </a:xfrm>
          <a:prstGeom prst="roundRect">
            <a:avLst>
              <a:gd name="adj" fmla="val 293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21A56-2818-3446-A772-C3DE1D497447}"/>
              </a:ext>
            </a:extLst>
          </p:cNvPr>
          <p:cNvSpPr/>
          <p:nvPr/>
        </p:nvSpPr>
        <p:spPr>
          <a:xfrm>
            <a:off x="7202752" y="2716910"/>
            <a:ext cx="2253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Factored MDP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F2FA7B-020F-4ED6-B656-91466CD52255}"/>
              </a:ext>
            </a:extLst>
          </p:cNvPr>
          <p:cNvSpPr/>
          <p:nvPr/>
        </p:nvSpPr>
        <p:spPr>
          <a:xfrm>
            <a:off x="6364260" y="5487041"/>
            <a:ext cx="1763624" cy="67406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F0845-5FCA-4D86-B5A2-63C15343C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87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556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9"/>
    </mc:Choice>
    <mc:Fallback>
      <p:transition spd="slow" advTm="15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321C9-3153-4E1B-8210-4FB77241A1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5648" y="688133"/>
                <a:ext cx="10515600" cy="243521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/>
                  <a:t>Repeatedly</a:t>
                </a:r>
              </a:p>
              <a:p>
                <a:pPr marL="0" indent="0">
                  <a:buNone/>
                </a:pPr>
                <a:r>
                  <a:rPr lang="en-US"/>
                  <a:t>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US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/>
                  <a:t>  See Observation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>
                    <a:solidFill>
                      <a:srgbClr val="0070C0"/>
                    </a:solidFill>
                  </a:rPr>
                  <a:t> </a:t>
                </a:r>
                <a:r>
                  <a:rPr lang="en-US"/>
                  <a:t>// Trail view</a:t>
                </a:r>
                <a:endParaRPr lang="en-US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/>
                  <a:t>  Take Action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>
                    <a:solidFill>
                      <a:srgbClr val="0070C0"/>
                    </a:solidFill>
                  </a:rPr>
                  <a:t>         </a:t>
                </a:r>
                <a:r>
                  <a:rPr lang="en-US"/>
                  <a:t>// Left or right at the fork.</a:t>
                </a:r>
                <a:endParaRPr lang="en-US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/>
                  <a:t>  See Reward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>
                    <a:solidFill>
                      <a:srgbClr val="0070C0"/>
                    </a:solidFill>
                  </a:rPr>
                  <a:t>  </a:t>
                </a:r>
                <a:r>
                  <a:rPr lang="en-US"/>
                  <a:t>       // Finding the mountain peak.</a:t>
                </a:r>
                <a:endParaRPr lang="en-US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321C9-3153-4E1B-8210-4FB77241A1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648" y="688133"/>
                <a:ext cx="10515600" cy="2435212"/>
              </a:xfrm>
              <a:blipFill>
                <a:blip r:embed="rId4"/>
                <a:stretch>
                  <a:fillRect l="-1217" t="-5764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6">
                <a:extLst>
                  <a:ext uri="{FF2B5EF4-FFF2-40B4-BE49-F238E27FC236}">
                    <a16:creationId xmlns:a16="http://schemas.microsoft.com/office/drawing/2014/main" id="{DD5FEDE7-D224-4BED-89FD-553E89FA31F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87372586"/>
                  </p:ext>
                </p:extLst>
              </p:nvPr>
            </p:nvGraphicFramePr>
            <p:xfrm>
              <a:off x="145546" y="3123345"/>
              <a:ext cx="11900908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900908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34087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/>
                            <a:t>Block Markov Decision Process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6119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States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, Actions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, Initial States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, Transition Matrix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’|</m:t>
                              </m:r>
                              <m:r>
                                <a:rPr lang="en-US" sz="2800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, reward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800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, Horizon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, Observations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800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 with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 disjoint over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6">
                <a:extLst>
                  <a:ext uri="{FF2B5EF4-FFF2-40B4-BE49-F238E27FC236}">
                    <a16:creationId xmlns:a16="http://schemas.microsoft.com/office/drawing/2014/main" id="{DD5FEDE7-D224-4BED-89FD-553E89FA31F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87372586"/>
                  </p:ext>
                </p:extLst>
              </p:nvPr>
            </p:nvGraphicFramePr>
            <p:xfrm>
              <a:off x="145546" y="3123345"/>
              <a:ext cx="11900908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900908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/>
                            <a:t>Block Markov Decision Process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1" t="-60256" r="-205" b="-179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73D405BF-B22A-42CC-B39D-088FCCDE9266}"/>
              </a:ext>
            </a:extLst>
          </p:cNvPr>
          <p:cNvSpPr txBox="1">
            <a:spLocks/>
          </p:cNvSpPr>
          <p:nvPr/>
        </p:nvSpPr>
        <p:spPr>
          <a:xfrm>
            <a:off x="1787702" y="0"/>
            <a:ext cx="8363165" cy="85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Block MDP Problem [D</a:t>
            </a:r>
            <a:r>
              <a:rPr lang="en-US">
                <a:solidFill>
                  <a:srgbClr val="FF0000"/>
                </a:solidFill>
              </a:rPr>
              <a:t>K</a:t>
            </a:r>
            <a:r>
              <a:rPr lang="en-US"/>
              <a:t>J</a:t>
            </a:r>
            <a:r>
              <a:rPr lang="en-US">
                <a:solidFill>
                  <a:srgbClr val="FF0000"/>
                </a:solidFill>
              </a:rPr>
              <a:t>A</a:t>
            </a:r>
            <a:r>
              <a:rPr lang="en-US"/>
              <a:t>D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19]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Content Placeholder 6">
                <a:extLst>
                  <a:ext uri="{FF2B5EF4-FFF2-40B4-BE49-F238E27FC236}">
                    <a16:creationId xmlns:a16="http://schemas.microsoft.com/office/drawing/2014/main" id="{12F7FEBD-01E1-49F4-B6BD-F0D01624009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199775725"/>
                  </p:ext>
                </p:extLst>
              </p:nvPr>
            </p:nvGraphicFramePr>
            <p:xfrm>
              <a:off x="145546" y="4685350"/>
              <a:ext cx="11900908" cy="2018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900908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/>
                            <a:t>Assumption: Realizable supervised policy oracle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61198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For each cost</a:t>
                          </a:r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 sensitive classification</a:t>
                          </a:r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 learning problem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8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  <m:r>
                                <a:rPr lang="en-US" sz="28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 a</a:t>
                          </a:r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policy class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 contains the optimal solution,</a:t>
                          </a:r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 and an oracle returns in unit time: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limLow>
                                <m:limLow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lim>
                              </m:limLow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d>
                                        <m:d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sub>
                                  </m:sSub>
                                </m:e>
                              </m:nary>
                            </m:oMath>
                          </a14:m>
                          <a:r>
                            <a:rPr lang="en-US" sz="2800">
                              <a:solidFill>
                                <a:srgbClr val="FF0000"/>
                              </a:solidFill>
                            </a:rPr>
                            <a:t>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Content Placeholder 6">
                <a:extLst>
                  <a:ext uri="{FF2B5EF4-FFF2-40B4-BE49-F238E27FC236}">
                    <a16:creationId xmlns:a16="http://schemas.microsoft.com/office/drawing/2014/main" id="{12F7FEBD-01E1-49F4-B6BD-F0D01624009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199775725"/>
                  </p:ext>
                </p:extLst>
              </p:nvPr>
            </p:nvGraphicFramePr>
            <p:xfrm>
              <a:off x="145546" y="4685350"/>
              <a:ext cx="11900908" cy="2018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900908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/>
                            <a:t>Assumption: Realizable supervised policy oracle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15003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1" t="-38057" r="-205" b="-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53223-95F3-46C5-8201-71F1FD16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88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647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99"/>
    </mc:Choice>
    <mc:Fallback>
      <p:transition spd="slow" advTm="133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9366BB6-6305-4073-A5E2-66E19E5B2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721" y="-22578"/>
            <a:ext cx="9282223" cy="763284"/>
          </a:xfrm>
        </p:spPr>
        <p:txBody>
          <a:bodyPr>
            <a:noAutofit/>
          </a:bodyPr>
          <a:lstStyle/>
          <a:p>
            <a:r>
              <a:rPr lang="en-US"/>
              <a:t>Some things that do not work in general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4597FE-D1A2-4839-837B-97A36D234E3A}"/>
              </a:ext>
            </a:extLst>
          </p:cNvPr>
          <p:cNvSpPr txBox="1"/>
          <p:nvPr/>
        </p:nvSpPr>
        <p:spPr>
          <a:xfrm>
            <a:off x="3518597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3F14EA9-1B3D-4AF7-935A-B92078A22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16005" r="22751" b="-4009"/>
          <a:stretch/>
        </p:blipFill>
        <p:spPr>
          <a:xfrm>
            <a:off x="9666892" y="740706"/>
            <a:ext cx="2377029" cy="2149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532BE3-B8A4-4AD0-BCD7-F7A70888AEA5}"/>
              </a:ext>
            </a:extLst>
          </p:cNvPr>
          <p:cNvSpPr txBox="1"/>
          <p:nvPr/>
        </p:nvSpPr>
        <p:spPr>
          <a:xfrm>
            <a:off x="74002" y="1105842"/>
            <a:ext cx="9002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Bottleneck autoencoder and declare the bottleneck a state. </a:t>
            </a:r>
          </a:p>
          <a:p>
            <a:r>
              <a:rPr lang="en-US" sz="2800"/>
              <a:t>[THFSCDSDA17]</a:t>
            </a:r>
          </a:p>
          <a:p>
            <a:r>
              <a:rPr lang="en-US" sz="2800"/>
              <a:t>Encoding “quality” is maximized by predicting pure noise bit.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E22D45-648C-4BA6-B3C7-79BFB0CAA2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15894" r="20984" b="2766"/>
          <a:stretch/>
        </p:blipFill>
        <p:spPr>
          <a:xfrm>
            <a:off x="9554739" y="3449290"/>
            <a:ext cx="2372224" cy="1879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12FC69-EAF5-4DD0-ABA2-298D3CDC714A}"/>
                  </a:ext>
                </a:extLst>
              </p:cNvPr>
              <p:cNvSpPr txBox="1"/>
              <p:nvPr/>
            </p:nvSpPr>
            <p:spPr>
              <a:xfrm>
                <a:off x="148079" y="2707597"/>
                <a:ext cx="8687577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Predict previous action through bottleneck from previous and current observation. [PAED17]</a:t>
                </a:r>
              </a:p>
              <a:p>
                <a:r>
                  <a:rPr lang="en-US" sz="2800">
                    <a:solidFill>
                      <a:srgbClr val="92D050"/>
                    </a:solidFill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28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92D050"/>
                        </a:solidFill>
                      </a:rPr>
                      <m:t>{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28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>
                  <a:solidFill>
                    <a:srgbClr val="92D050"/>
                  </a:solidFill>
                </a:endParaRPr>
              </a:p>
              <a:p>
                <a:r>
                  <a:rPr lang="en-US" sz="2800">
                    <a:solidFill>
                      <a:srgbClr val="92D050"/>
                    </a:solidFill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},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92D050"/>
                        </a:solidFill>
                      </a:rPr>
                      <m:t>{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}→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>
                    <a:solidFill>
                      <a:srgbClr val="92D050"/>
                    </a:solidFill>
                  </a:rPr>
                  <a:t>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rgbClr val="92D050"/>
                          </a:solidFill>
                        </a:rPr>
                        <m:t>{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srgbClr val="92D050"/>
                          </a:solidFill>
                        </a:rPr>
                        <m:t>{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}→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>
                  <a:solidFill>
                    <a:srgbClr val="92D05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 smtClean="0">
                        <a:solidFill>
                          <a:srgbClr val="92D050"/>
                        </a:solidFill>
                      </a:rPr>
                      <m:t>{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28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92D050"/>
                        </a:solidFill>
                      </a:rPr>
                      <m:t>{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}→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>
                    <a:solidFill>
                      <a:srgbClr val="92D050"/>
                    </a:solidFill>
                  </a:rPr>
                  <a:t>  </a:t>
                </a:r>
              </a:p>
              <a:p>
                <a:r>
                  <a:rPr lang="en-US" sz="2800"/>
                  <a:t>Yet there exists a policy which can always reach</a:t>
                </a:r>
                <a:r>
                  <a:rPr lang="en-US" sz="280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sz="280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12FC69-EAF5-4DD0-ABA2-298D3CDC7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79" y="2707597"/>
                <a:ext cx="8687577" cy="3108543"/>
              </a:xfrm>
              <a:prstGeom prst="rect">
                <a:avLst/>
              </a:prstGeom>
              <a:blipFill>
                <a:blip r:embed="rId5"/>
                <a:stretch>
                  <a:fillRect l="-1404" t="-1765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4C89D68-F917-4629-8CBA-7FAD00E724AB}"/>
              </a:ext>
            </a:extLst>
          </p:cNvPr>
          <p:cNvSpPr txBox="1"/>
          <p:nvPr/>
        </p:nvSpPr>
        <p:spPr>
          <a:xfrm>
            <a:off x="99506" y="5888075"/>
            <a:ext cx="121486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“</a:t>
            </a:r>
            <a:r>
              <a:rPr lang="en-US" sz="2800" err="1"/>
              <a:t>Bisimulation</a:t>
            </a:r>
            <a:r>
              <a:rPr lang="en-US" sz="2800"/>
              <a:t>” [GDG03, LWL06]: Alias “states” with the same dynamics &amp; rewards.</a:t>
            </a:r>
          </a:p>
          <a:p>
            <a:r>
              <a:rPr lang="en-US" sz="2800"/>
              <a:t>Statistically intractable to learn. [MJTS19, Appendix B]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8B6D09-75E5-48AB-8AC4-B87235D22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89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87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108"/>
    </mc:Choice>
    <mc:Fallback>
      <p:transition spd="slow" advTm="347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0AB94-651E-4CD0-A60A-473B95F50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1" y="0"/>
            <a:ext cx="6921795" cy="853615"/>
          </a:xfrm>
        </p:spPr>
        <p:txBody>
          <a:bodyPr>
            <a:normAutofit fontScale="90000"/>
          </a:bodyPr>
          <a:lstStyle/>
          <a:p>
            <a:r>
              <a:rPr lang="en-US"/>
              <a:t>Example: Two different Horizons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E69E5D-9962-4886-831B-E892B10DF1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For reasons of conceptual or notational simplicity sometimes care about:</a:t>
                </a:r>
              </a:p>
              <a:p>
                <a:pPr marL="0" indent="0">
                  <a:buNone/>
                </a:pPr>
                <a:r>
                  <a:rPr lang="en-US"/>
                  <a:t>1) success after </a:t>
                </a:r>
                <a:r>
                  <a:rPr lang="en-US">
                    <a:solidFill>
                      <a:srgbClr val="92D050"/>
                    </a:solidFill>
                  </a:rPr>
                  <a:t>H</a:t>
                </a:r>
                <a:r>
                  <a:rPr lang="en-US"/>
                  <a:t> steps.</a:t>
                </a:r>
              </a:p>
              <a:p>
                <a:pPr marL="0" indent="0">
                  <a:buNone/>
                </a:pPr>
                <a:r>
                  <a:rPr lang="en-US"/>
                  <a:t>2) success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/>
                  <a:t> discounted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/>
                  <a:t> steps into the future.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These are mostly unimportant variations.  </a:t>
                </a:r>
              </a:p>
              <a:p>
                <a:pPr marL="0" indent="0">
                  <a:buNone/>
                </a:pPr>
                <a:r>
                  <a:rPr lang="en-US"/>
                  <a:t>Discount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≃ </m:t>
                    </m:r>
                  </m:oMath>
                </a14:m>
                <a:r>
                  <a:rPr lang="en-US"/>
                  <a:t>termination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 and no discount so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E69E5D-9962-4886-831B-E892B10DF1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0E605-5D9F-4F1D-AF7F-415DEE00D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01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97"/>
    </mc:Choice>
    <mc:Fallback xmlns="">
      <p:transition spd="slow" advTm="10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D6BF-D18E-46D2-812B-2AC0CBB2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825" y="0"/>
            <a:ext cx="4161033" cy="601494"/>
          </a:xfrm>
        </p:spPr>
        <p:txBody>
          <a:bodyPr>
            <a:noAutofit/>
          </a:bodyPr>
          <a:lstStyle/>
          <a:p>
            <a:r>
              <a:rPr lang="en-US"/>
              <a:t>Homer [MH</a:t>
            </a:r>
            <a:r>
              <a:rPr lang="en-US">
                <a:solidFill>
                  <a:srgbClr val="FF0000"/>
                </a:solidFill>
              </a:rPr>
              <a:t>KL</a:t>
            </a:r>
            <a:r>
              <a:rPr lang="en-US"/>
              <a:t>19]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24B0C6-F6B7-4AEA-AEA1-1C5F052C49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5" y="601979"/>
                <a:ext cx="12190272" cy="62555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For each horizon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>
                  <a:solidFill>
                    <a:srgbClr val="92D050"/>
                  </a:solidFill>
                </a:endParaRP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	</a:t>
                </a:r>
                <a:r>
                  <a:rPr lang="en-US" b="1"/>
                  <a:t>Explore</a:t>
                </a:r>
                <a:r>
                  <a:rPr lang="en-US"/>
                  <a:t>: Several times, for each latent state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/>
                  <a:t> reachable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>
                    <a:solidFill>
                      <a:srgbClr val="0070C0"/>
                    </a:solidFill>
                  </a:rPr>
                  <a:t> </a:t>
                </a:r>
                <a:r>
                  <a:rPr lang="en-US"/>
                  <a:t>steps,</a:t>
                </a:r>
                <a:r>
                  <a:rPr lang="en-US">
                    <a:solidFill>
                      <a:schemeClr val="bg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/>
                  <a:t>		Use </a:t>
                </a:r>
                <a:r>
                  <a:rPr lang="en-US" i="1">
                    <a:solidFill>
                      <a:srgbClr val="0070C0"/>
                    </a:solidFill>
                  </a:rPr>
                  <a:t>homing</a:t>
                </a:r>
                <a:r>
                  <a:rPr lang="en-US"/>
                  <a:t>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/>
                  <a:t> to find observation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generated by latent state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		</a:t>
                </a:r>
                <a:r>
                  <a:rPr lang="en-US"/>
                  <a:t>Use random action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		</a:t>
                </a:r>
                <a:r>
                  <a:rPr lang="en-US"/>
                  <a:t>Make next observation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	</a:t>
                </a:r>
                <a:r>
                  <a:rPr lang="en-US" b="1"/>
                  <a:t>Abstract</a:t>
                </a:r>
                <a:r>
                  <a:rPr lang="en-US"/>
                  <a:t>:  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		Learn to predict whether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/>
                  <a:t> swapped </a:t>
                </a:r>
                <a:endParaRPr lang="en-US" b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>
                    <a:solidFill>
                      <a:srgbClr val="92D050"/>
                    </a:solidFill>
                  </a:rPr>
                  <a:t>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err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err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 err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b="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en-US" b="0" i="1" dirty="0" smtClean="0">
                                        <a:solidFill>
                                          <a:srgbClr val="92D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92D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en-US" b="0" i="1" dirty="0" smtClean="0">
                                        <a:solidFill>
                                          <a:srgbClr val="92D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92D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dirty="0" smtClean="0">
                                        <a:solidFill>
                                          <a:srgbClr val="92D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>
                  <a:solidFill>
                    <a:srgbClr val="92D050"/>
                  </a:solidFill>
                </a:endParaRPr>
              </a:p>
              <a:p>
                <a:pPr marL="0" indent="0">
                  <a:buNone/>
                </a:pPr>
                <a:r>
                  <a:rPr lang="en-US"/>
                  <a:t>	</a:t>
                </a:r>
                <a:r>
                  <a:rPr lang="en-US" b="1"/>
                  <a:t>Home</a:t>
                </a:r>
                <a:r>
                  <a:rPr lang="en-US"/>
                  <a:t>: For each value of bottleneck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′)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		Learn homing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/>
                  <a:t> maximizing chance of</a:t>
                </a:r>
                <a:r>
                  <a:rPr lang="en-US">
                    <a:solidFill>
                      <a:srgbClr val="92D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/>
                  <a:t> given homing policies</a:t>
                </a:r>
              </a:p>
              <a:p>
                <a:pPr marL="0" indent="0">
                  <a:buNone/>
                </a:pPr>
                <a:r>
                  <a:rPr lang="en-US"/>
                  <a:t>Return Homing Policies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24B0C6-F6B7-4AEA-AEA1-1C5F052C49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5" y="601979"/>
                <a:ext cx="12190272" cy="6255534"/>
              </a:xfrm>
              <a:blipFill>
                <a:blip r:embed="rId4"/>
                <a:stretch>
                  <a:fillRect l="-1000" t="-1657" b="-2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DCAC8-9B3D-4413-9853-9E6AC94A3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90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B62DC81-10D1-492B-BDEF-2C7E107803A7}"/>
                  </a:ext>
                </a:extLst>
              </p:cNvPr>
              <p:cNvSpPr/>
              <p:nvPr/>
            </p:nvSpPr>
            <p:spPr>
              <a:xfrm>
                <a:off x="1924795" y="3514208"/>
                <a:ext cx="1227909" cy="431075"/>
              </a:xfrm>
              <a:prstGeom prst="rect">
                <a:avLst/>
              </a:prstGeom>
              <a:solidFill>
                <a:schemeClr val="bg1"/>
              </a:solidFill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B62DC81-10D1-492B-BDEF-2C7E107803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795" y="3514208"/>
                <a:ext cx="1227909" cy="431075"/>
              </a:xfrm>
              <a:prstGeom prst="rect">
                <a:avLst/>
              </a:prstGeom>
              <a:blipFill>
                <a:blip r:embed="rId5"/>
                <a:stretch>
                  <a:fillRect l="-1435"/>
                </a:stretch>
              </a:blipFill>
              <a:ln w="508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3A1B0D-A91D-4115-93C6-07F2677785A8}"/>
                  </a:ext>
                </a:extLst>
              </p:cNvPr>
              <p:cNvSpPr/>
              <p:nvPr/>
            </p:nvSpPr>
            <p:spPr>
              <a:xfrm>
                <a:off x="3682162" y="3119282"/>
                <a:ext cx="2041450" cy="533401"/>
              </a:xfrm>
              <a:prstGeom prst="rect">
                <a:avLst/>
              </a:prstGeom>
              <a:solidFill>
                <a:schemeClr val="bg1"/>
              </a:solidFill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,1)</m:t>
                      </m:r>
                    </m:oMath>
                  </m:oMathPara>
                </a14:m>
                <a:endParaRPr lang="en-US" sz="280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3A1B0D-A91D-4115-93C6-07F267778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162" y="3119282"/>
                <a:ext cx="2041450" cy="5334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508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D3B5F9C-41B7-45C9-8997-D91EB34B36EE}"/>
                  </a:ext>
                </a:extLst>
              </p:cNvPr>
              <p:cNvSpPr/>
              <p:nvPr/>
            </p:nvSpPr>
            <p:spPr>
              <a:xfrm>
                <a:off x="3668234" y="3729745"/>
                <a:ext cx="3668231" cy="533401"/>
              </a:xfrm>
              <a:prstGeom prst="rect">
                <a:avLst/>
              </a:prstGeom>
              <a:solidFill>
                <a:schemeClr val="bg1"/>
              </a:solidFill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Uniform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</m:oMath>
                  </m:oMathPara>
                </a14:m>
                <a:endParaRPr lang="en-US" sz="280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D3B5F9C-41B7-45C9-8997-D91EB34B36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234" y="3729745"/>
                <a:ext cx="3668231" cy="533401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  <a:ln w="508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E7E882-F4AC-4883-8DB2-B565D11EF8E6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flipV="1">
            <a:off x="3152704" y="3385983"/>
            <a:ext cx="529458" cy="343763"/>
          </a:xfrm>
          <a:prstGeom prst="straightConnector1">
            <a:avLst/>
          </a:prstGeom>
          <a:ln w="412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2EA09F-660B-4DD5-9FAA-25ACAE7215FE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3152704" y="3729746"/>
            <a:ext cx="515530" cy="266700"/>
          </a:xfrm>
          <a:prstGeom prst="straightConnector1">
            <a:avLst/>
          </a:prstGeom>
          <a:ln w="412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4575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202"/>
    </mc:Choice>
    <mc:Fallback>
      <p:transition spd="slow" advTm="28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Content Placeholder 6">
                <a:extLst>
                  <a:ext uri="{FF2B5EF4-FFF2-40B4-BE49-F238E27FC236}">
                    <a16:creationId xmlns:a16="http://schemas.microsoft.com/office/drawing/2014/main" id="{94CE09A1-C727-41B6-80C4-7C743072513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80252772"/>
                  </p:ext>
                </p:extLst>
              </p:nvPr>
            </p:nvGraphicFramePr>
            <p:xfrm>
              <a:off x="999461" y="1709514"/>
              <a:ext cx="10419906" cy="24335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19906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25524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Theorem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6119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</m:oMath>
                          </a14:m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Block MDPs</a:t>
                          </a:r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 where every state can be visited with high probability,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If learning oracles for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800" b="0" i="0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2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sz="2800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800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 work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w</a:t>
                          </a:r>
                          <a:r>
                            <a:rPr lang="en-US" sz="2800">
                              <a:solidFill>
                                <a:schemeClr val="tx1"/>
                              </a:solidFill>
                            </a:rPr>
                            <a:t>ith</a:t>
                          </a:r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 probability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800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 can learn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oMath>
                          </a14:m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 optimal policy with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2800" baseline="0">
                              <a:solidFill>
                                <a:srgbClr val="FF0000"/>
                              </a:solidFill>
                            </a:rPr>
                            <a:t>Poly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0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r>
                                <a:rPr lang="en-US" sz="280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baseline="0" dirty="0" err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lang="en-US" sz="2800" i="1" baseline="0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unc>
                                <m:funcPr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baseline="0" dirty="0" err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80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unc>
                                <m:funcPr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Π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den>
                              </m:f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 samples.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Content Placeholder 6">
                <a:extLst>
                  <a:ext uri="{FF2B5EF4-FFF2-40B4-BE49-F238E27FC236}">
                    <a16:creationId xmlns:a16="http://schemas.microsoft.com/office/drawing/2014/main" id="{94CE09A1-C727-41B6-80C4-7C743072513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80252772"/>
                  </p:ext>
                </p:extLst>
              </p:nvPr>
            </p:nvGraphicFramePr>
            <p:xfrm>
              <a:off x="999461" y="1709514"/>
              <a:ext cx="10419906" cy="24335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19906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Theorem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19763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" t="-25538" r="-234" b="-43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19D7D39A-0223-49AE-998B-5EF29549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926" y="0"/>
            <a:ext cx="4667693" cy="601494"/>
          </a:xfrm>
        </p:spPr>
        <p:txBody>
          <a:bodyPr>
            <a:noAutofit/>
          </a:bodyPr>
          <a:lstStyle/>
          <a:p>
            <a:r>
              <a:rPr lang="en-US"/>
              <a:t>Homer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9D0FBA-94FA-48DC-A656-6DD6CF222953}"/>
                  </a:ext>
                </a:extLst>
              </p:cNvPr>
              <p:cNvSpPr txBox="1"/>
              <p:nvPr/>
            </p:nvSpPr>
            <p:spPr>
              <a:xfrm>
                <a:off x="733647" y="4635555"/>
                <a:ext cx="11068493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800">
                    <a:solidFill>
                      <a:schemeClr val="tx1"/>
                    </a:solidFill>
                  </a:rPr>
                  <a:t>Rich observations + deep learning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</a:rPr>
                  <a:t> </a:t>
                </a:r>
                <a:r>
                  <a:rPr lang="en-US" sz="2800" baseline="0">
                    <a:solidFill>
                      <a:schemeClr val="tx1"/>
                    </a:solidFill>
                  </a:rPr>
                  <a:t>Covering set of policies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800" baseline="0">
                    <a:solidFill>
                      <a:schemeClr val="tx1"/>
                    </a:solidFill>
                  </a:rPr>
                  <a:t>Covering set of policies</a:t>
                </a:r>
                <a:r>
                  <a:rPr lang="en-US" sz="28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</a:rPr>
                  <a:t>  efficient</a:t>
                </a:r>
                <a:r>
                  <a:rPr lang="en-US" sz="2800" baseline="0">
                    <a:solidFill>
                      <a:schemeClr val="tx1"/>
                    </a:solidFill>
                  </a:rPr>
                  <a:t>ly learn to optimize any reward function</a:t>
                </a:r>
                <a:endParaRPr lang="en-US" sz="2800">
                  <a:solidFill>
                    <a:schemeClr val="tx1"/>
                  </a:solidFill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9D0FBA-94FA-48DC-A656-6DD6CF222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7" y="4635555"/>
                <a:ext cx="11068493" cy="1231106"/>
              </a:xfrm>
              <a:prstGeom prst="rect">
                <a:avLst/>
              </a:prstGeom>
              <a:blipFill>
                <a:blip r:embed="rId4"/>
                <a:stretch>
                  <a:fillRect l="-716" t="-4455" r="-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066D50-0225-4DCE-8BB5-079CFB95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91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87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25"/>
    </mc:Choice>
    <mc:Fallback>
      <p:transition spd="slow" advTm="84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C3469-9D38-42C3-B740-2C311A89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05" y="0"/>
            <a:ext cx="5605790" cy="893135"/>
          </a:xfrm>
        </p:spPr>
        <p:txBody>
          <a:bodyPr/>
          <a:lstStyle/>
          <a:p>
            <a:r>
              <a:rPr lang="en-US"/>
              <a:t>Why does Homer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B43F7-880A-40D4-B669-5A27C4955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92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id="{2B7857E6-D91E-49B1-8989-6EC7CC8D1DA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5721778"/>
                  </p:ext>
                </p:extLst>
              </p:nvPr>
            </p:nvGraphicFramePr>
            <p:xfrm>
              <a:off x="999461" y="1709514"/>
              <a:ext cx="10419906" cy="18628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19906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25524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Backward Kinematic Inseparability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6119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 ,</a:t>
                          </a:r>
                          <a:r>
                            <a:rPr lang="en-US" sz="2800" baseline="0">
                              <a:solidFill>
                                <a:srgbClr val="92D050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2800" baseline="0">
                              <a:solidFill>
                                <a:schemeClr val="tx1"/>
                              </a:solidFill>
                            </a:rPr>
                            <a:t> are backwards KI if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800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en-US" sz="2800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n-US" sz="2800" baseline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0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box>
                                <m:boxPr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80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d>
                                        <m:d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acc>
                                        </m:sub>
                                        <m:sup/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𝑎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𝑎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</m:nary>
                                    </m:den>
                                  </m:f>
                                </m:e>
                              </m:box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box>
                                <m:boxPr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80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d>
                                        <m:d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acc>
                                        </m:sub>
                                        <m:sup/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𝑎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800" b="0" i="1" baseline="0" dirty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𝑎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</m:nary>
                                    </m:den>
                                  </m:f>
                                </m:e>
                              </m:box>
                            </m:oMath>
                          </a14:m>
                          <a:endParaRPr lang="en-US" sz="2800" baseline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id="{2B7857E6-D91E-49B1-8989-6EC7CC8D1DA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5721778"/>
                  </p:ext>
                </p:extLst>
              </p:nvPr>
            </p:nvGraphicFramePr>
            <p:xfrm>
              <a:off x="999461" y="1709514"/>
              <a:ext cx="10419906" cy="18628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19906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Backward Kinematic Inseparability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14056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" t="-35776" r="-234" b="-8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6">
                <a:extLst>
                  <a:ext uri="{FF2B5EF4-FFF2-40B4-BE49-F238E27FC236}">
                    <a16:creationId xmlns:a16="http://schemas.microsoft.com/office/drawing/2014/main" id="{6F0686F4-E905-4820-B87D-FD45EA44307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18864214"/>
                  </p:ext>
                </p:extLst>
              </p:nvPr>
            </p:nvGraphicFramePr>
            <p:xfrm>
              <a:off x="999461" y="4181395"/>
              <a:ext cx="10419906" cy="17024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19906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25524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Lemma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6119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2800" b="0" i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If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</a:rPr>
                            <a:t> 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</a:rPr>
                            <a:t> Backwards Kinematic Inseparable then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800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sSub>
                                <m:sSubPr>
                                  <m:ctrlPr>
                                    <a:rPr lang="en-US" sz="2800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2800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2800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800" baseline="0" dirty="0">
                              <a:solidFill>
                                <a:srgbClr val="FF0000"/>
                              </a:solidFill>
                            </a:rPr>
                            <a:t>   </a:t>
                          </a:r>
                          <a14:m>
                            <m:oMath xmlns:m="http://schemas.openxmlformats.org/officeDocument/2006/math">
                              <m:box>
                                <m:boxPr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80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 </m:t>
                                      </m:r>
                                    </m:den>
                                  </m:f>
                                </m:e>
                              </m:box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box>
                                <m:boxPr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80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baseline="0" dirty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800" b="0" i="1" baseline="0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r>
                                        <a:rPr lang="en-US" sz="2800" b="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 </m:t>
                                      </m:r>
                                    </m:den>
                                  </m:f>
                                </m:e>
                              </m:box>
                            </m:oMath>
                          </a14:m>
                          <a:endParaRPr lang="en-US" sz="2800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6">
                <a:extLst>
                  <a:ext uri="{FF2B5EF4-FFF2-40B4-BE49-F238E27FC236}">
                    <a16:creationId xmlns:a16="http://schemas.microsoft.com/office/drawing/2014/main" id="{6F0686F4-E905-4820-B87D-FD45EA44307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18864214"/>
                  </p:ext>
                </p:extLst>
              </p:nvPr>
            </p:nvGraphicFramePr>
            <p:xfrm>
              <a:off x="999461" y="4181395"/>
              <a:ext cx="10419906" cy="17024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19906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Lemma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12452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8" t="-39806" r="-234" b="-9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5702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24"/>
    </mc:Choice>
    <mc:Fallback>
      <p:transition spd="slow" advTm="156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61B06-E65D-4E26-A026-763E937B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440" y="0"/>
            <a:ext cx="9661989" cy="826677"/>
          </a:xfrm>
        </p:spPr>
        <p:txBody>
          <a:bodyPr/>
          <a:lstStyle/>
          <a:p>
            <a:r>
              <a:rPr lang="en-US"/>
              <a:t>What’s common in latent state decoding?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2232B-5662-49A4-96FD-199ADFA85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85FD81E-B43C-D14E-AD4C-191061A08CDF}" type="slidenum">
              <a:rPr lang="en-US" smtClean="0"/>
              <a:pPr algn="l"/>
              <a:t>93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BF2A1-7FB7-4418-841E-2D114EFEC357}"/>
              </a:ext>
            </a:extLst>
          </p:cNvPr>
          <p:cNvSpPr txBox="1"/>
          <p:nvPr/>
        </p:nvSpPr>
        <p:spPr>
          <a:xfrm>
            <a:off x="829418" y="1613118"/>
            <a:ext cx="69357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/>
              <a:t>Repeatedly:</a:t>
            </a:r>
          </a:p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</a:rPr>
              <a:t>	</a:t>
            </a:r>
            <a:r>
              <a:rPr lang="en-US" sz="2800" b="1"/>
              <a:t>Explore</a:t>
            </a:r>
            <a:r>
              <a:rPr lang="en-US" sz="2800"/>
              <a:t>: easily explored things.</a:t>
            </a:r>
            <a:endParaRPr lang="en-US" sz="28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</a:rPr>
              <a:t>	</a:t>
            </a:r>
            <a:r>
              <a:rPr lang="en-US" sz="2800" b="1"/>
              <a:t>Abstract</a:t>
            </a:r>
            <a:r>
              <a:rPr lang="en-US" sz="2800"/>
              <a:t>: latent state space.</a:t>
            </a:r>
            <a:endParaRPr lang="en-US" sz="280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2800"/>
              <a:t>	</a:t>
            </a:r>
            <a:r>
              <a:rPr lang="en-US" sz="2800" b="1"/>
              <a:t>Cover</a:t>
            </a:r>
            <a:r>
              <a:rPr lang="en-US" sz="2800"/>
              <a:t>: set of hard-to-reach things.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26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28"/>
    </mc:Choice>
    <mc:Fallback>
      <p:transition spd="slow" advTm="8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C19B05D-E2E5-3C4D-87CD-85197D20296F}"/>
              </a:ext>
            </a:extLst>
          </p:cNvPr>
          <p:cNvSpPr/>
          <p:nvPr/>
        </p:nvSpPr>
        <p:spPr>
          <a:xfrm>
            <a:off x="4573472" y="5513127"/>
            <a:ext cx="3943355" cy="746562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B43220-8373-FC4A-8784-C424B327FC88}"/>
              </a:ext>
            </a:extLst>
          </p:cNvPr>
          <p:cNvSpPr/>
          <p:nvPr/>
        </p:nvSpPr>
        <p:spPr>
          <a:xfrm>
            <a:off x="1019908" y="1690688"/>
            <a:ext cx="10333892" cy="4815620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B94D46-C606-5546-AA47-8E2F25365377}"/>
              </a:ext>
            </a:extLst>
          </p:cNvPr>
          <p:cNvSpPr/>
          <p:nvPr/>
        </p:nvSpPr>
        <p:spPr>
          <a:xfrm>
            <a:off x="2807692" y="2549769"/>
            <a:ext cx="8182708" cy="3717498"/>
          </a:xfrm>
          <a:prstGeom prst="roundRect">
            <a:avLst>
              <a:gd name="adj" fmla="val 293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882A33-E788-8D41-AF0C-703D0BB7A6DC}"/>
              </a:ext>
            </a:extLst>
          </p:cNvPr>
          <p:cNvSpPr/>
          <p:nvPr/>
        </p:nvSpPr>
        <p:spPr>
          <a:xfrm>
            <a:off x="2801827" y="3288323"/>
            <a:ext cx="7326924" cy="2990669"/>
          </a:xfrm>
          <a:prstGeom prst="roundRect">
            <a:avLst>
              <a:gd name="adj" fmla="val 496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FE7013-E81A-1541-BEE8-2A84F9BD15D4}"/>
              </a:ext>
            </a:extLst>
          </p:cNvPr>
          <p:cNvSpPr/>
          <p:nvPr/>
        </p:nvSpPr>
        <p:spPr>
          <a:xfrm>
            <a:off x="2801827" y="3823849"/>
            <a:ext cx="5715000" cy="2455143"/>
          </a:xfrm>
          <a:prstGeom prst="roundRect">
            <a:avLst>
              <a:gd name="adj" fmla="val 7434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B8860D1-F8B8-4140-91E1-B82B1B591C91}"/>
              </a:ext>
            </a:extLst>
          </p:cNvPr>
          <p:cNvSpPr/>
          <p:nvPr/>
        </p:nvSpPr>
        <p:spPr>
          <a:xfrm>
            <a:off x="1393583" y="4543353"/>
            <a:ext cx="4979384" cy="1735639"/>
          </a:xfrm>
          <a:prstGeom prst="roundRect">
            <a:avLst>
              <a:gd name="adj" fmla="val 7785"/>
            </a:avLst>
          </a:prstGeom>
          <a:solidFill>
            <a:schemeClr val="bg1">
              <a:alpha val="6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2F927A1-CCB9-7F4A-B6F9-3F12327242F2}"/>
              </a:ext>
            </a:extLst>
          </p:cNvPr>
          <p:cNvSpPr/>
          <p:nvPr/>
        </p:nvSpPr>
        <p:spPr>
          <a:xfrm>
            <a:off x="2817943" y="4695092"/>
            <a:ext cx="3555023" cy="1583899"/>
          </a:xfrm>
          <a:prstGeom prst="roundRect">
            <a:avLst>
              <a:gd name="adj" fmla="val 7785"/>
            </a:avLst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9F2F018-60D1-F74E-B04E-14DF791F4BA5}"/>
              </a:ext>
            </a:extLst>
          </p:cNvPr>
          <p:cNvSpPr/>
          <p:nvPr/>
        </p:nvSpPr>
        <p:spPr>
          <a:xfrm>
            <a:off x="4573473" y="5638798"/>
            <a:ext cx="1799493" cy="628469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/>
              <p:nvPr/>
            </p:nvSpPr>
            <p:spPr>
              <a:xfrm>
                <a:off x="2800547" y="4634240"/>
                <a:ext cx="2381613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/>
                  <a:t>Low rank MDP </a:t>
                </a:r>
              </a:p>
              <a:p>
                <a:pPr algn="ctr"/>
                <a:r>
                  <a:rPr lang="en-US" sz="2800"/>
                  <a:t>(known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/>
                  <a:t>)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640349-830C-9F4C-84A9-DA6EAA57A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547" y="4634240"/>
                <a:ext cx="2381613" cy="954107"/>
              </a:xfrm>
              <a:prstGeom prst="rect">
                <a:avLst/>
              </a:prstGeom>
              <a:blipFill>
                <a:blip r:embed="rId3"/>
                <a:stretch>
                  <a:fillRect l="-4604" t="-5732" r="-4859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A77197EA-DC22-304C-9FB9-BF371C0C5542}"/>
              </a:ext>
            </a:extLst>
          </p:cNvPr>
          <p:cNvSpPr/>
          <p:nvPr/>
        </p:nvSpPr>
        <p:spPr>
          <a:xfrm>
            <a:off x="4573472" y="5691506"/>
            <a:ext cx="1259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Tabular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46F029-3B97-FE41-AFE3-DE4AC9881A99}"/>
              </a:ext>
            </a:extLst>
          </p:cNvPr>
          <p:cNvSpPr/>
          <p:nvPr/>
        </p:nvSpPr>
        <p:spPr>
          <a:xfrm>
            <a:off x="1356374" y="4658584"/>
            <a:ext cx="171072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Low</a:t>
            </a:r>
          </a:p>
          <a:p>
            <a:r>
              <a:rPr lang="en-US" sz="2800"/>
              <a:t>Eluder</a:t>
            </a:r>
          </a:p>
          <a:p>
            <a:r>
              <a:rPr lang="en-US" sz="2800"/>
              <a:t>dimension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/>
              <p:nvPr/>
            </p:nvSpPr>
            <p:spPr>
              <a:xfrm>
                <a:off x="2902919" y="3889429"/>
                <a:ext cx="42986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/>
                  <a:t>Low rank MDP (unknown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/>
                  <a:t>)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72B89F-70D4-2844-8E93-5B60F32FD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919" y="3889429"/>
                <a:ext cx="4298677" cy="523220"/>
              </a:xfrm>
              <a:prstGeom prst="rect">
                <a:avLst/>
              </a:prstGeom>
              <a:blipFill>
                <a:blip r:embed="rId4"/>
                <a:stretch>
                  <a:fillRect l="-2837" t="-10465" r="-21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22B9AF3-74D7-AE4E-A379-8CA9F223099E}"/>
              </a:ext>
            </a:extLst>
          </p:cNvPr>
          <p:cNvSpPr/>
          <p:nvPr/>
        </p:nvSpPr>
        <p:spPr>
          <a:xfrm>
            <a:off x="2914642" y="3356031"/>
            <a:ext cx="2769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Low Bellman rank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CEECB7-2332-B144-B316-0505A6B7CFA5}"/>
              </a:ext>
            </a:extLst>
          </p:cNvPr>
          <p:cNvSpPr/>
          <p:nvPr/>
        </p:nvSpPr>
        <p:spPr>
          <a:xfrm>
            <a:off x="2891196" y="2611612"/>
            <a:ext cx="2755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Low Witness rank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9F4355-8DE9-214E-87EB-3B182CBD84FC}"/>
              </a:ext>
            </a:extLst>
          </p:cNvPr>
          <p:cNvSpPr/>
          <p:nvPr/>
        </p:nvSpPr>
        <p:spPr>
          <a:xfrm>
            <a:off x="1636826" y="1793577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All of RL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CA085F-7371-C14D-8D7A-550FEBF671CC}"/>
              </a:ext>
            </a:extLst>
          </p:cNvPr>
          <p:cNvSpPr/>
          <p:nvPr/>
        </p:nvSpPr>
        <p:spPr>
          <a:xfrm>
            <a:off x="6383217" y="5559783"/>
            <a:ext cx="176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Block MDP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F18CDD-AF39-2B49-B970-67DC087F97AE}"/>
              </a:ext>
            </a:extLst>
          </p:cNvPr>
          <p:cNvSpPr/>
          <p:nvPr/>
        </p:nvSpPr>
        <p:spPr>
          <a:xfrm>
            <a:off x="7160617" y="2686148"/>
            <a:ext cx="3412874" cy="485789"/>
          </a:xfrm>
          <a:prstGeom prst="roundRect">
            <a:avLst>
              <a:gd name="adj" fmla="val 2938"/>
            </a:avLst>
          </a:prstGeom>
          <a:solidFill>
            <a:schemeClr val="bg1">
              <a:alpha val="0"/>
            </a:scheme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21A56-2818-3446-A772-C3DE1D497447}"/>
              </a:ext>
            </a:extLst>
          </p:cNvPr>
          <p:cNvSpPr/>
          <p:nvPr/>
        </p:nvSpPr>
        <p:spPr>
          <a:xfrm>
            <a:off x="7202752" y="2716910"/>
            <a:ext cx="2253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Factored MDP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F2FA7B-020F-4ED6-B656-91466CD52255}"/>
              </a:ext>
            </a:extLst>
          </p:cNvPr>
          <p:cNvSpPr/>
          <p:nvPr/>
        </p:nvSpPr>
        <p:spPr>
          <a:xfrm>
            <a:off x="2800547" y="3841978"/>
            <a:ext cx="4665554" cy="67406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A68DC86-5E90-4341-B6E9-9CBE1E36BD3B}"/>
              </a:ext>
            </a:extLst>
          </p:cNvPr>
          <p:cNvSpPr txBox="1">
            <a:spLocks/>
          </p:cNvSpPr>
          <p:nvPr/>
        </p:nvSpPr>
        <p:spPr>
          <a:xfrm>
            <a:off x="1356374" y="2999"/>
            <a:ext cx="9849508" cy="112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What about latent low rank MDP learning?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B9ADE1-5974-418F-B2BA-EF7996C1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94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70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8"/>
    </mc:Choice>
    <mc:Fallback>
      <p:transition spd="slow" advTm="1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FCFFE-6F8E-45B7-AA30-7A3469C14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17" y="-9583"/>
            <a:ext cx="10541608" cy="882886"/>
          </a:xfrm>
        </p:spPr>
        <p:txBody>
          <a:bodyPr>
            <a:noAutofit/>
          </a:bodyPr>
          <a:lstStyle/>
          <a:p>
            <a:r>
              <a:rPr lang="en-US"/>
              <a:t>Learning latent low rank MDP?[</a:t>
            </a:r>
            <a:r>
              <a:rPr lang="en-US">
                <a:solidFill>
                  <a:srgbClr val="FF0000"/>
                </a:solidFill>
              </a:rPr>
              <a:t>A</a:t>
            </a:r>
            <a:r>
              <a:rPr lang="en-US"/>
              <a:t>K</a:t>
            </a:r>
            <a:r>
              <a:rPr lang="en-US">
                <a:solidFill>
                  <a:srgbClr val="FF0000"/>
                </a:solidFill>
              </a:rPr>
              <a:t>K</a:t>
            </a:r>
            <a:r>
              <a:rPr lang="en-US"/>
              <a:t>S20]  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3CA5335-A549-4CEC-AA8C-B17C283A350E}"/>
              </a:ext>
            </a:extLst>
          </p:cNvPr>
          <p:cNvGrpSpPr/>
          <p:nvPr/>
        </p:nvGrpSpPr>
        <p:grpSpPr>
          <a:xfrm>
            <a:off x="6465058" y="873303"/>
            <a:ext cx="5597125" cy="1785135"/>
            <a:chOff x="2843749" y="4133407"/>
            <a:chExt cx="5597125" cy="17851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735069F-A605-49DF-83A1-3FD98FEBD840}"/>
                    </a:ext>
                  </a:extLst>
                </p:cNvPr>
                <p:cNvSpPr/>
                <p:nvPr/>
              </p:nvSpPr>
              <p:spPr>
                <a:xfrm>
                  <a:off x="2843749" y="4133407"/>
                  <a:ext cx="1955701" cy="178513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735069F-A605-49DF-83A1-3FD98FEBD8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3749" y="4133407"/>
                  <a:ext cx="1955701" cy="178513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EEBF34-6C48-4DBA-89C4-B9EB6DB051D5}"/>
                </a:ext>
              </a:extLst>
            </p:cNvPr>
            <p:cNvSpPr txBox="1"/>
            <p:nvPr/>
          </p:nvSpPr>
          <p:spPr>
            <a:xfrm>
              <a:off x="4906846" y="488442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9EE9114E-B42A-4F8C-97E7-6BA75F466623}"/>
                    </a:ext>
                  </a:extLst>
                </p:cNvPr>
                <p:cNvSpPr/>
                <p:nvPr/>
              </p:nvSpPr>
              <p:spPr>
                <a:xfrm>
                  <a:off x="5245401" y="4133407"/>
                  <a:ext cx="1187788" cy="177593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9EE9114E-B42A-4F8C-97E7-6BA75F4666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5401" y="4133407"/>
                  <a:ext cx="1187788" cy="17759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4904C95-8FAB-47C4-B709-F1930C0CCFE4}"/>
                    </a:ext>
                  </a:extLst>
                </p:cNvPr>
                <p:cNvSpPr/>
                <p:nvPr/>
              </p:nvSpPr>
              <p:spPr>
                <a:xfrm>
                  <a:off x="6593497" y="4133407"/>
                  <a:ext cx="1847377" cy="95295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4904C95-8FAB-47C4-B709-F1930C0CCF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3497" y="4133407"/>
                  <a:ext cx="1847377" cy="95295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76C662-E776-416D-822D-89FEA373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95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337EFB17-B11E-4FBF-ADA2-D374068AB4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01825"/>
                <a:ext cx="5467606" cy="54910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FLAMBE</a:t>
                </a:r>
              </a:p>
              <a:p>
                <a:pPr marL="0" indent="0">
                  <a:buNone/>
                </a:pPr>
                <a:r>
                  <a:rPr lang="en-US"/>
                  <a:t>For each horizon </a:t>
                </a:r>
                <a:r>
                  <a:rPr lang="en-US">
                    <a:solidFill>
                      <a:srgbClr val="92D050"/>
                    </a:solidFill>
                  </a:rPr>
                  <a:t>h=1</a:t>
                </a:r>
                <a:r>
                  <a:rPr lang="en-US"/>
                  <a:t> to </a:t>
                </a:r>
                <a:r>
                  <a:rPr lang="en-US">
                    <a:solidFill>
                      <a:srgbClr val="92D050"/>
                    </a:solidFill>
                  </a:rPr>
                  <a:t>H</a:t>
                </a: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	</a:t>
                </a:r>
                <a:r>
                  <a:rPr lang="en-US" b="1"/>
                  <a:t>Explore</a:t>
                </a:r>
                <a:r>
                  <a:rPr lang="en-US"/>
                  <a:t>: Several times, </a:t>
                </a:r>
                <a:r>
                  <a:rPr lang="en-US">
                    <a:solidFill>
                      <a:srgbClr val="FF0000"/>
                    </a:solidFill>
                  </a:rPr>
                  <a:t>for 	each covering policy</a:t>
                </a:r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/>
                  <a:t> 	execute for </a:t>
                </a:r>
                <a:r>
                  <a:rPr lang="en-US">
                    <a:solidFill>
                      <a:srgbClr val="92D050"/>
                    </a:solidFill>
                  </a:rPr>
                  <a:t>h-1</a:t>
                </a:r>
                <a:r>
                  <a:rPr lang="en-US">
                    <a:solidFill>
                      <a:srgbClr val="0070C0"/>
                    </a:solidFill>
                  </a:rPr>
                  <a:t> </a:t>
                </a:r>
                <a:r>
                  <a:rPr lang="en-US"/>
                  <a:t>steps to 	observe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, then act randomly 	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/>
                  <a:t> and observe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/>
                  <a:t>.</a:t>
                </a:r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	</a:t>
                </a:r>
                <a:r>
                  <a:rPr lang="en-US" b="1"/>
                  <a:t>Abstract</a:t>
                </a:r>
                <a:r>
                  <a:rPr lang="en-US"/>
                  <a:t>: </a:t>
                </a:r>
                <a:r>
                  <a:rPr lang="en-US">
                    <a:solidFill>
                      <a:srgbClr val="FF0000"/>
                    </a:solidFill>
                  </a:rPr>
                  <a:t>maximize</a:t>
                </a:r>
                <a:r>
                  <a:rPr lang="en-US">
                    <a:solidFill>
                      <a:schemeClr val="bg1"/>
                    </a:solidFill>
                  </a:rPr>
                  <a:t> 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>
                  <a:solidFill>
                    <a:srgbClr val="92D050"/>
                  </a:solidFill>
                </a:endParaRPr>
              </a:p>
              <a:p>
                <a:pPr marL="0" indent="0">
                  <a:buNone/>
                </a:pPr>
                <a:r>
                  <a:rPr lang="en-US"/>
                  <a:t>	</a:t>
                </a:r>
                <a:r>
                  <a:rPr lang="en-US" b="1"/>
                  <a:t>Cover</a:t>
                </a:r>
                <a:r>
                  <a:rPr lang="en-US"/>
                  <a:t>: Maximize range of 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/>
                  <a:t> when finding new 	covering policies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337EFB17-B11E-4FBF-ADA2-D374068AB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01825"/>
                <a:ext cx="5467606" cy="5491050"/>
              </a:xfrm>
              <a:blipFill>
                <a:blip r:embed="rId7"/>
                <a:stretch>
                  <a:fillRect l="-2230" t="-1776" r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7" name="Content Placeholder 6">
                <a:extLst>
                  <a:ext uri="{FF2B5EF4-FFF2-40B4-BE49-F238E27FC236}">
                    <a16:creationId xmlns:a16="http://schemas.microsoft.com/office/drawing/2014/main" id="{5BD0DAD5-C111-4887-8E39-BB1C3BB8CFD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47637492"/>
                  </p:ext>
                </p:extLst>
              </p:nvPr>
            </p:nvGraphicFramePr>
            <p:xfrm>
              <a:off x="6186411" y="2699414"/>
              <a:ext cx="6016222" cy="24335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1622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44843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Theorem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193846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chemeClr val="tx1"/>
                              </a:solidFill>
                            </a:rPr>
                            <a:t>latent low rank MDPs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</a:rPr>
                            <a:t>, if learning oracles work, exploration succeeds after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2800" baseline="0" dirty="0">
                              <a:solidFill>
                                <a:srgbClr val="FF0000"/>
                              </a:solidFill>
                            </a:rPr>
                            <a:t>Poly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0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r>
                                <a:rPr lang="en-US" sz="280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i="1" baseline="0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unc>
                                <m:funcPr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baseline="0" dirty="0" err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80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unc>
                                <m:funcPr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Μ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den>
                              </m:f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800" baseline="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</a:rPr>
                            <a:t>samples.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7" name="Content Placeholder 6">
                <a:extLst>
                  <a:ext uri="{FF2B5EF4-FFF2-40B4-BE49-F238E27FC236}">
                    <a16:creationId xmlns:a16="http://schemas.microsoft.com/office/drawing/2014/main" id="{5BD0DAD5-C111-4887-8E39-BB1C3BB8CFD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47637492"/>
                  </p:ext>
                </p:extLst>
              </p:nvPr>
            </p:nvGraphicFramePr>
            <p:xfrm>
              <a:off x="6186411" y="2699414"/>
              <a:ext cx="6016222" cy="24335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1622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/>
                            <a:t>Theorem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19763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1" t="-25153" r="-405" b="-85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0938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002"/>
    </mc:Choice>
    <mc:Fallback>
      <p:transition spd="slow" advTm="206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FE733-5A3E-4C09-A5B9-ADEA5ABB7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626" y="0"/>
            <a:ext cx="9797142" cy="984738"/>
          </a:xfrm>
        </p:spPr>
        <p:txBody>
          <a:bodyPr>
            <a:normAutofit/>
          </a:bodyPr>
          <a:lstStyle/>
          <a:p>
            <a:r>
              <a:rPr lang="en-US"/>
              <a:t>Learning linear dynamics? [MFSMS</a:t>
            </a:r>
            <a:r>
              <a:rPr lang="en-US">
                <a:solidFill>
                  <a:srgbClr val="FF0000"/>
                </a:solidFill>
              </a:rPr>
              <a:t>K</a:t>
            </a:r>
            <a:r>
              <a:rPr lang="en-US"/>
              <a:t>R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20]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0D2B5A-23E5-422A-A35D-22BD977703BB}"/>
                  </a:ext>
                </a:extLst>
              </p:cNvPr>
              <p:cNvSpPr txBox="1"/>
              <p:nvPr/>
            </p:nvSpPr>
            <p:spPr>
              <a:xfrm>
                <a:off x="7865313" y="989621"/>
                <a:ext cx="408137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000" i="1" dirty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’=</m:t>
                      </m:r>
                      <m:r>
                        <a:rPr lang="en-US" sz="4000" i="1" dirty="0" err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𝐴𝑠</m:t>
                      </m:r>
                      <m:r>
                        <a:rPr lang="en-US" sz="4000" i="1" dirty="0" err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 dirty="0" err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𝐵𝑎</m:t>
                      </m:r>
                      <m:r>
                        <a:rPr lang="en-US" sz="4000" i="1" dirty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40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4000" i="1" dirty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i="1" dirty="0" err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1" dirty="0" err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4000" i="1" dirty="0" err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000" i="1" dirty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92D05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0D2B5A-23E5-422A-A35D-22BD97770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313" y="989621"/>
                <a:ext cx="4081374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5C9413-5EC6-428A-BEFF-A5FA4301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96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Content Placeholder 6">
                <a:extLst>
                  <a:ext uri="{FF2B5EF4-FFF2-40B4-BE49-F238E27FC236}">
                    <a16:creationId xmlns:a16="http://schemas.microsoft.com/office/drawing/2014/main" id="{62B5730A-3340-4F2F-8D35-CAB728DF469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23434435"/>
                  </p:ext>
                </p:extLst>
              </p:nvPr>
            </p:nvGraphicFramePr>
            <p:xfrm>
              <a:off x="6184197" y="2261398"/>
              <a:ext cx="6016222" cy="28602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1622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44843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/>
                            <a:t>Theorem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193846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chemeClr val="tx1"/>
                              </a:solidFill>
                            </a:rPr>
                            <a:t> Rich observation linear dynamics MDPs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</a:rPr>
                            <a:t>, if learning oracles work, exploration succeeds after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2800" baseline="0" dirty="0">
                              <a:solidFill>
                                <a:srgbClr val="FF0000"/>
                              </a:solidFill>
                            </a:rPr>
                            <a:t>Poly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0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800" i="1" baseline="0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unc>
                                <m:funcPr>
                                  <m:ctrlPr>
                                    <a:rPr lang="en-US" sz="280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baseline="0" dirty="0" err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baseline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den>
                              </m:f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baseline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800" b="0" i="1" baseline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</a:rPr>
                            <a:t> samples.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Content Placeholder 6">
                <a:extLst>
                  <a:ext uri="{FF2B5EF4-FFF2-40B4-BE49-F238E27FC236}">
                    <a16:creationId xmlns:a16="http://schemas.microsoft.com/office/drawing/2014/main" id="{62B5730A-3340-4F2F-8D35-CAB728DF469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23434435"/>
                  </p:ext>
                </p:extLst>
              </p:nvPr>
            </p:nvGraphicFramePr>
            <p:xfrm>
              <a:off x="6184197" y="2261398"/>
              <a:ext cx="6016222" cy="28602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16222">
                      <a:extLst>
                        <a:ext uri="{9D8B030D-6E8A-4147-A177-3AD203B41FA5}">
                          <a16:colId xmlns:a16="http://schemas.microsoft.com/office/drawing/2014/main" val="347280382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/>
                            <a:t>Theorem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277694"/>
                      </a:ext>
                    </a:extLst>
                  </a:tr>
                  <a:tr h="24030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" t="-20707" r="-405" b="-70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47545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83A940F-C693-46A6-BC90-7F39A4DE93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01825"/>
                <a:ext cx="5858598" cy="54910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RichID-CE (start)</a:t>
                </a: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	</a:t>
                </a:r>
                <a:r>
                  <a:rPr lang="en-US" b="1"/>
                  <a:t>Explore</a:t>
                </a:r>
                <a:r>
                  <a:rPr lang="en-US"/>
                  <a:t>: </a:t>
                </a:r>
              </a:p>
              <a:p>
                <a:pPr marL="0" indent="0">
                  <a:buNone/>
                </a:pPr>
                <a:r>
                  <a:rPr lang="en-US"/>
                  <a:t>	Many times, act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times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(0,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and to observe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	</a:t>
                </a:r>
                <a:r>
                  <a:rPr lang="en-US" b="1"/>
                  <a:t>Abstract</a:t>
                </a:r>
                <a:r>
                  <a:rPr lang="en-US"/>
                  <a:t>: find</a:t>
                </a:r>
              </a:p>
              <a:p>
                <a:pPr marL="0" indent="0">
                  <a:buNone/>
                </a:pPr>
                <a:r>
                  <a:rPr lang="en-US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arg</m:t>
                    </m:r>
                    <m:r>
                      <a:rPr lang="en-US" b="0" i="0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limLow>
                      <m:limLowPr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lim>
                    </m:limLow>
                    <m:r>
                      <a:rPr lang="en-US" b="0" i="0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US" b="0" i="1" dirty="0" smtClean="0">
                                        <a:solidFill>
                                          <a:srgbClr val="92D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92D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>
                    <a:solidFill>
                      <a:srgbClr val="92D050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sSup>
                      <m:sSupPr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b="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>
                  <a:solidFill>
                    <a:srgbClr val="92D050"/>
                  </a:solidFill>
                </a:endParaRPr>
              </a:p>
              <a:p>
                <a:pPr marL="0" indent="0">
                  <a:buNone/>
                </a:pPr>
                <a:r>
                  <a:rPr lang="en-US"/>
                  <a:t>           </a:t>
                </a:r>
                <a:r>
                  <a:rPr lang="en-US" err="1"/>
                  <a:t>SystemID</a:t>
                </a:r>
                <a:r>
                  <a:rPr lang="en-US"/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/>
                  <a:t>…</a:t>
                </a:r>
              </a:p>
              <a:p>
                <a:pPr marL="0" indent="0">
                  <a:buNone/>
                </a:pPr>
                <a:r>
                  <a:rPr lang="en-US"/>
                  <a:t>	Improve optimal policy decoder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83A940F-C693-46A6-BC90-7F39A4DE93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01825"/>
                <a:ext cx="5858598" cy="5491050"/>
              </a:xfrm>
              <a:blipFill>
                <a:blip r:embed="rId5"/>
                <a:stretch>
                  <a:fillRect l="-2081" t="-1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C9BCC05-7FA0-4443-998D-1D8FB51D6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661" y="800108"/>
            <a:ext cx="2214958" cy="1416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963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225"/>
    </mc:Choice>
    <mc:Fallback>
      <p:transition spd="slow" advTm="347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F6664-6158-4F52-BDC4-DE2BC7124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812" y="0"/>
            <a:ext cx="10515600" cy="1325563"/>
          </a:xfrm>
        </p:spPr>
        <p:txBody>
          <a:bodyPr/>
          <a:lstStyle/>
          <a:p>
            <a:r>
              <a:rPr lang="en-US"/>
              <a:t>Structural Problem 1: What is the best definition of latent state?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BA07D-3396-46D1-814B-47B5C5277D05}"/>
              </a:ext>
            </a:extLst>
          </p:cNvPr>
          <p:cNvSpPr txBox="1"/>
          <p:nvPr/>
        </p:nvSpPr>
        <p:spPr>
          <a:xfrm>
            <a:off x="830566" y="2109734"/>
            <a:ext cx="57380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Tractable to Learn</a:t>
            </a:r>
          </a:p>
          <a:p>
            <a:endParaRPr lang="en-US" sz="2800"/>
          </a:p>
          <a:p>
            <a:r>
              <a:rPr lang="en-US" sz="2800"/>
              <a:t>Parsimonious</a:t>
            </a:r>
          </a:p>
          <a:p>
            <a:endParaRPr lang="en-US" sz="2800"/>
          </a:p>
          <a:p>
            <a:r>
              <a:rPr lang="en-US" sz="2800"/>
              <a:t>Sufficient for reward-optimizing policy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C29EC-BEEF-4138-9229-4A164C1B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97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12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70"/>
    </mc:Choice>
    <mc:Fallback>
      <p:transition spd="slow" advTm="128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C9B08-0607-41A3-B1CB-E47FD280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701" y="0"/>
            <a:ext cx="10515600" cy="1325563"/>
          </a:xfrm>
        </p:spPr>
        <p:txBody>
          <a:bodyPr/>
          <a:lstStyle/>
          <a:p>
            <a:r>
              <a:rPr lang="en-US"/>
              <a:t>Structural Problem 2: What are other state-making prediction problems?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3E054-C41F-40DF-8A8D-9A4D8A4DE516}"/>
              </a:ext>
            </a:extLst>
          </p:cNvPr>
          <p:cNvSpPr txBox="1"/>
          <p:nvPr/>
        </p:nvSpPr>
        <p:spPr>
          <a:xfrm>
            <a:off x="584791" y="2565261"/>
            <a:ext cx="58228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Low rank outcomes &gt; contrastive</a:t>
            </a:r>
          </a:p>
          <a:p>
            <a:endParaRPr lang="en-US" sz="4000"/>
          </a:p>
          <a:p>
            <a:r>
              <a:rPr lang="en-US" sz="2800"/>
              <a:t>Inverse Kinematics? </a:t>
            </a:r>
          </a:p>
          <a:p>
            <a:r>
              <a:rPr lang="en-US" sz="2800"/>
              <a:t>  Works for linear dynamics, not MDPs.</a:t>
            </a:r>
          </a:p>
          <a:p>
            <a:endParaRPr lang="en-US" sz="2800"/>
          </a:p>
          <a:p>
            <a:r>
              <a:rPr lang="en-US" sz="2800"/>
              <a:t>This story is clearly incomplete.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60237B-CA54-45A1-8AD2-6CDC5631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98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994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53"/>
    </mc:Choice>
    <mc:Fallback>
      <p:transition spd="slow" advTm="77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1E2-7C0B-4EC4-83FD-64E027BEA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Algorithm/Representation problem 1: How can we most tractably discover latent states?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7D17D-AE67-4B15-81E1-BA2CD716872F}"/>
              </a:ext>
            </a:extLst>
          </p:cNvPr>
          <p:cNvSpPr txBox="1"/>
          <p:nvPr/>
        </p:nvSpPr>
        <p:spPr>
          <a:xfrm>
            <a:off x="729465" y="2551814"/>
            <a:ext cx="8496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Vast gap: tractable-in-theory and tractable-in-practice</a:t>
            </a:r>
          </a:p>
          <a:p>
            <a:endParaRPr lang="en-US" sz="4000"/>
          </a:p>
          <a:p>
            <a:r>
              <a:rPr lang="en-US" sz="2800"/>
              <a:t>How do we bridge it?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78A37-174A-4831-A7ED-B11230E4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81E-B43C-D14E-AD4C-191061A08CDF}" type="slidenum">
              <a:rPr lang="en-US" smtClean="0"/>
              <a:t>99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1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57"/>
    </mc:Choice>
    <mc:Fallback>
      <p:transition spd="slow" advTm="7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8|4.5|7.9|4.2|5.7|4.7|1.8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4.8|10.5|14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9|4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7.6|34.7|27.7|2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5.5|18.6|51.5|0.5|29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7|15.5|58.2|43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3.3|27.9|1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9|2.2|6.7|7.9|12.9|22.4|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3.2|1|1.7|1.6|7|11.9|6.3|0.6|1.1|8.5|22.6|17.8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3.2|122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6.6|21.8|22.1|18.6|14.2|9.1|8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4.2|14.3|6.1|9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9.2|1|22.1|20|3.6|16.3|22.3|14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2.9|1.2|13.1|16.1|9.5|8.8|25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0.1|12.6|15.8|23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.7|9.4|16.8|10.9|33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34.5|25.6|11.1|14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5.7|48.7|33.9|14|7.7|15.3|15|13.3|9.1|2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7.5|20.8|21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.6|38.8|21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3.5|7.8|12.7|3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8|8.4|15.5|29.9|26.6|61.9|16|27.5|45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3.8|13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7.2|17.9|6.8|10.4|12.9|9.6|19.7|6.5|15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7|16.1|21.3|29|13.6|9.1|4.9|12.5|3.9|17|14.4|28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4|5.7|2.3|4.1|2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5.6|25.9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7.4|10.4|8.8|11.8|11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1|11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6.5|10.9|8.3|20|6.8|2.2|7.6|3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9.9|15.8|5.5|8.3|6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3|12.9|16.1|7.5|2.1|0.6|7.9|9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1|0.6|24.1|5.8|14.2|10.6|6.6|19.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8|16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43.4|18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|25.3|16.5|3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7.8|2.2|19.1|68|10.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14|30.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89.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3|41.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2.4|25.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8|36|22.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6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16.9|41.3|15.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7.4|67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76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72.7|45.8|20|19.1|8|116.7|6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63.2|124.4|49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3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2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0.1|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42.2|54.2|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3.4|22.7|70.2|23.1|3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6.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20.7|11.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9.8|41.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32.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9|3.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|8.4|10.9|1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A9B618DD1B3A4D8B74911E24BA032F" ma:contentTypeVersion="9" ma:contentTypeDescription="Create a new document." ma:contentTypeScope="" ma:versionID="33a9d90315407a5e356612a01c017797">
  <xsd:schema xmlns:xsd="http://www.w3.org/2001/XMLSchema" xmlns:xs="http://www.w3.org/2001/XMLSchema" xmlns:p="http://schemas.microsoft.com/office/2006/metadata/properties" xmlns:ns3="971ce295-2aff-4a9e-9ad3-1d8079593c8d" xmlns:ns4="c62a2f39-3876-4f8b-a2f6-b3f02a86a39d" targetNamespace="http://schemas.microsoft.com/office/2006/metadata/properties" ma:root="true" ma:fieldsID="c4fe3d39a0c3db4378c0274ad604ef9c" ns3:_="" ns4:_="">
    <xsd:import namespace="971ce295-2aff-4a9e-9ad3-1d8079593c8d"/>
    <xsd:import namespace="c62a2f39-3876-4f8b-a2f6-b3f02a86a3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4:LastSharedByUser" minOccurs="0"/>
                <xsd:element ref="ns4:LastSharedBy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1ce295-2aff-4a9e-9ad3-1d8079593c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a2f39-3876-4f8b-a2f6-b3f02a86a39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3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A37F5BB-DF2A-40D4-98D6-3C96E42CECF2}">
  <ds:schemaRefs>
    <ds:schemaRef ds:uri="971ce295-2aff-4a9e-9ad3-1d8079593c8d"/>
    <ds:schemaRef ds:uri="c62a2f39-3876-4f8b-a2f6-b3f02a86a3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4E3518D-9DFC-4360-827F-91EDFF9370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8734A7-0DBC-4053-8E90-C1832A11A98F}">
  <ds:schemaRefs>
    <ds:schemaRef ds:uri="971ce295-2aff-4a9e-9ad3-1d8079593c8d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c62a2f39-3876-4f8b-a2f6-b3f02a86a39d"/>
    <ds:schemaRef ds:uri="http://www.w3.org/XML/1998/namespace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8308</Words>
  <Application>Microsoft Office PowerPoint</Application>
  <PresentationFormat>Widescreen</PresentationFormat>
  <Paragraphs>1387</Paragraphs>
  <Slides>115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4" baseType="lpstr">
      <vt:lpstr>Arial</vt:lpstr>
      <vt:lpstr>Calibri</vt:lpstr>
      <vt:lpstr>Calibri Light</vt:lpstr>
      <vt:lpstr>Cambria Math</vt:lpstr>
      <vt:lpstr>Open Sans</vt:lpstr>
      <vt:lpstr>Segoe UI</vt:lpstr>
      <vt:lpstr>Times New Roman</vt:lpstr>
      <vt:lpstr>Wingdings</vt:lpstr>
      <vt:lpstr>Office Theme</vt:lpstr>
      <vt:lpstr>Theoretical Foundations of Reinforcement Learning </vt:lpstr>
      <vt:lpstr>Tutorial Goals</vt:lpstr>
      <vt:lpstr>Outline</vt:lpstr>
      <vt:lpstr>Reinforcement Learning</vt:lpstr>
      <vt:lpstr>Why Reinforcement Learning?</vt:lpstr>
      <vt:lpstr>Examples</vt:lpstr>
      <vt:lpstr>What is Reinforcement Learning more precisely?</vt:lpstr>
      <vt:lpstr>Is our goal possible? </vt:lpstr>
      <vt:lpstr>Example: Two different Horizons</vt:lpstr>
      <vt:lpstr>Challenge: Credit Assignment</vt:lpstr>
      <vt:lpstr>Example Solution: Dynamic Programming [B54, D59]</vt:lpstr>
      <vt:lpstr>Challenge 2: Exploration</vt:lpstr>
      <vt:lpstr>Exploration Example Solution: ϵ-greedy</vt:lpstr>
      <vt:lpstr>Challenge 3: Generalization</vt:lpstr>
      <vt:lpstr>Generalization Example Solution: PAC-learning</vt:lpstr>
      <vt:lpstr>Key Technique: Learning Oracles/Reductions</vt:lpstr>
      <vt:lpstr> Exploration + Generalization = Contextual Bandits</vt:lpstr>
      <vt:lpstr>Contextual Bandit History</vt:lpstr>
      <vt:lpstr> Credit Assignment + Exploration = MDP learning</vt:lpstr>
      <vt:lpstr> Tabular history</vt:lpstr>
      <vt:lpstr>Reinforcement Learning problem</vt:lpstr>
      <vt:lpstr>Outline</vt:lpstr>
      <vt:lpstr>Set up</vt:lpstr>
      <vt:lpstr>Solution concepts</vt:lpstr>
      <vt:lpstr>Statistical goal</vt:lpstr>
      <vt:lpstr>RL is not like supervised learning</vt:lpstr>
      <vt:lpstr>The problem</vt:lpstr>
      <vt:lpstr>Distribution shift #1: Contextual Bandits</vt:lpstr>
      <vt:lpstr>Distribution shift #2: Linear bandits</vt:lpstr>
      <vt:lpstr>Landscape of tractability</vt:lpstr>
      <vt:lpstr>RL with linear functions</vt:lpstr>
      <vt:lpstr>LSVI-UCB</vt:lpstr>
      <vt:lpstr>LSVI-UCB Analysis</vt:lpstr>
      <vt:lpstr>Landscape of tractability</vt:lpstr>
      <vt:lpstr>Eluder dimension</vt:lpstr>
      <vt:lpstr>Discussion</vt:lpstr>
      <vt:lpstr>Landscape of tractability</vt:lpstr>
      <vt:lpstr>Revisiting approach #1</vt:lpstr>
      <vt:lpstr>Sufficiency of bellman rank</vt:lpstr>
      <vt:lpstr>OLIVE</vt:lpstr>
      <vt:lpstr>OLIVE Analysis</vt:lpstr>
      <vt:lpstr>Examples (overview)</vt:lpstr>
      <vt:lpstr>Example: block MDP</vt:lpstr>
      <vt:lpstr>Example: low rank MDP</vt:lpstr>
      <vt:lpstr>Example: linear completeness</vt:lpstr>
      <vt:lpstr>Summary of value-based methods</vt:lpstr>
      <vt:lpstr>Landscape of tractability</vt:lpstr>
      <vt:lpstr>Factored MDP</vt:lpstr>
      <vt:lpstr>A complexity measure</vt:lpstr>
      <vt:lpstr>Up next</vt:lpstr>
      <vt:lpstr>Outline</vt:lpstr>
      <vt:lpstr>Policy Optimization</vt:lpstr>
      <vt:lpstr>Outline</vt:lpstr>
      <vt:lpstr>RL as optimization</vt:lpstr>
      <vt:lpstr>Stochastic policies</vt:lpstr>
      <vt:lpstr>State distributions and value functions</vt:lpstr>
      <vt:lpstr>Policy gradient methods</vt:lpstr>
      <vt:lpstr>Policy optimization history</vt:lpstr>
      <vt:lpstr>Optimization landscape</vt:lpstr>
      <vt:lpstr>Optimization challenges in RL</vt:lpstr>
      <vt:lpstr>The initial state distribution</vt:lpstr>
      <vt:lpstr>What we will address today?</vt:lpstr>
      <vt:lpstr>Outline</vt:lpstr>
      <vt:lpstr>Asymptotic convergence</vt:lpstr>
      <vt:lpstr>Natural Policy Gradient</vt:lpstr>
      <vt:lpstr>Convergence of Natural Policy Gradients</vt:lpstr>
      <vt:lpstr>Proof ideas</vt:lpstr>
      <vt:lpstr>Outline</vt:lpstr>
      <vt:lpstr>Linear parameterization</vt:lpstr>
      <vt:lpstr>NPG for linear parameterization</vt:lpstr>
      <vt:lpstr>NPG for general parameterization</vt:lpstr>
      <vt:lpstr>Convergence in linear case: Key Quantities</vt:lpstr>
      <vt:lpstr>Convergence in linear case</vt:lpstr>
      <vt:lpstr>Convergence in linear case</vt:lpstr>
      <vt:lpstr>Convergence in linear case</vt:lpstr>
      <vt:lpstr>Understanding transfer error</vt:lpstr>
      <vt:lpstr>Outline</vt:lpstr>
      <vt:lpstr>Adding exploration to PG methods</vt:lpstr>
      <vt:lpstr>Policy Cover-Policy Gradient (PC-PG)</vt:lpstr>
      <vt:lpstr>PC-PG Theory for low-rank MDPs</vt:lpstr>
      <vt:lpstr>PC-PG versus LSVI-UCB</vt:lpstr>
      <vt:lpstr>Open questions: Better algorithms</vt:lpstr>
      <vt:lpstr>Open questions: Misspecified settings</vt:lpstr>
      <vt:lpstr>Open questions: Exploration and Improvement</vt:lpstr>
      <vt:lpstr>Outline</vt:lpstr>
      <vt:lpstr>The Latent State Approach</vt:lpstr>
      <vt:lpstr>Can we efficiently handle Block MDP?</vt:lpstr>
      <vt:lpstr>PowerPoint Presentation</vt:lpstr>
      <vt:lpstr>Some things that do not work in general</vt:lpstr>
      <vt:lpstr>Homer [MHKL19]</vt:lpstr>
      <vt:lpstr>Homer results</vt:lpstr>
      <vt:lpstr>Why does Homer work?</vt:lpstr>
      <vt:lpstr>What’s common in latent state decoding?</vt:lpstr>
      <vt:lpstr>PowerPoint Presentation</vt:lpstr>
      <vt:lpstr>Learning latent low rank MDP?[AKKS20]   </vt:lpstr>
      <vt:lpstr>Learning linear dynamics? [MFSMSKRL20]</vt:lpstr>
      <vt:lpstr>Structural Problem 1: What is the best definition of latent state?</vt:lpstr>
      <vt:lpstr>Structural Problem 2: What are other state-making prediction problems?</vt:lpstr>
      <vt:lpstr>Algorithm/Representation problem 1: How can we most tractably discover latent states?</vt:lpstr>
      <vt:lpstr>Algorithm/Representation Problem 2: How do we address other settings? </vt:lpstr>
      <vt:lpstr>Final Thoughts</vt:lpstr>
      <vt:lpstr>Basics, Lower Bounds</vt:lpstr>
      <vt:lpstr>Basics, Challenges</vt:lpstr>
      <vt:lpstr>Basics, Contextual Bandit History</vt:lpstr>
      <vt:lpstr>Basics, Tabular MDP history</vt:lpstr>
      <vt:lpstr>References for part 2</vt:lpstr>
      <vt:lpstr>References for part 2</vt:lpstr>
      <vt:lpstr>References for part 2</vt:lpstr>
      <vt:lpstr>References for part 2</vt:lpstr>
      <vt:lpstr>Policy optimization algorithm references</vt:lpstr>
      <vt:lpstr>Imitation Learning references</vt:lpstr>
      <vt:lpstr>Policy gradient convergence references</vt:lpstr>
      <vt:lpstr>Exploration in policy optimization references</vt:lpstr>
      <vt:lpstr>Bibliography, Latent States </vt:lpstr>
      <vt:lpstr>Bibliography, Latent States part II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Akshay Krishnamurthy</dc:creator>
  <cp:lastModifiedBy>John Langford</cp:lastModifiedBy>
  <cp:revision>4</cp:revision>
  <dcterms:created xsi:type="dcterms:W3CDTF">2020-10-12T15:00:53Z</dcterms:created>
  <dcterms:modified xsi:type="dcterms:W3CDTF">2020-10-31T13:43:59Z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etDate">
    <vt:lpwstr>2020-10-12T15:00:54Z</vt:lpwstr>
  </property>
  <property fmtid="{D5CDD505-2E9C-101B-9397-08002B2CF9AE}" pid="4" name="MSIP_Label_f42aa342-8706-4288-bd11-ebb85995028c_Method">
    <vt:lpwstr>Standard</vt:lpwstr>
  </property>
  <property fmtid="{D5CDD505-2E9C-101B-9397-08002B2CF9AE}" pid="5" name="MSIP_Label_f42aa342-8706-4288-bd11-ebb85995028c_Name">
    <vt:lpwstr>Internal</vt:lpwstr>
  </property>
  <property fmtid="{D5CDD505-2E9C-101B-9397-08002B2CF9AE}" pid="6" name="MSIP_Label_f42aa342-8706-4288-bd11-ebb85995028c_SiteId">
    <vt:lpwstr>72f988bf-86f1-41af-91ab-2d7cd011db47</vt:lpwstr>
  </property>
  <property fmtid="{D5CDD505-2E9C-101B-9397-08002B2CF9AE}" pid="7" name="MSIP_Label_f42aa342-8706-4288-bd11-ebb85995028c_ActionId">
    <vt:lpwstr>5973333f-a7a2-4ceb-8476-a6c621dbb579</vt:lpwstr>
  </property>
  <property fmtid="{D5CDD505-2E9C-101B-9397-08002B2CF9AE}" pid="8" name="MSIP_Label_f42aa342-8706-4288-bd11-ebb85995028c_ContentBits">
    <vt:lpwstr>0</vt:lpwstr>
  </property>
  <property fmtid="{D5CDD505-2E9C-101B-9397-08002B2CF9AE}" pid="9" name="ContentTypeId">
    <vt:lpwstr>0x01010038A9B618DD1B3A4D8B74911E24BA032F</vt:lpwstr>
  </property>
</Properties>
</file>